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7" r:id="rId4"/>
  </p:sldMasterIdLst>
  <p:notesMasterIdLst>
    <p:notesMasterId r:id="rId15"/>
  </p:notesMasterIdLst>
  <p:handoutMasterIdLst>
    <p:handoutMasterId r:id="rId16"/>
  </p:handoutMasterIdLst>
  <p:sldIdLst>
    <p:sldId id="481" r:id="rId5"/>
    <p:sldId id="312" r:id="rId6"/>
    <p:sldId id="335" r:id="rId7"/>
    <p:sldId id="336" r:id="rId8"/>
    <p:sldId id="337" r:id="rId9"/>
    <p:sldId id="338" r:id="rId10"/>
    <p:sldId id="339" r:id="rId11"/>
    <p:sldId id="341" r:id="rId12"/>
    <p:sldId id="482" r:id="rId13"/>
    <p:sldId id="34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71"/>
    <a:srgbClr val="E8FFFF"/>
    <a:srgbClr val="D2FAFA"/>
    <a:srgbClr val="C1EAE4"/>
    <a:srgbClr val="0C609B"/>
    <a:srgbClr val="65BAE0"/>
    <a:srgbClr val="F1C400"/>
    <a:srgbClr val="44A436"/>
    <a:srgbClr val="003C9B"/>
    <a:srgbClr val="8D8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16" dt="2026-08-26T16:36:09.234"/>
    <p1510:client id="{2BD98F4D-89C6-E695-779E-FFC46D27170D}" v="1" dt="2026-08-26T17:58:25.648"/>
    <p1510:client id="{4D4E2831-7282-93C5-F254-982D0C2F940A}" v="65" dt="2026-08-26T16:57:48.837"/>
    <p1510:client id="{9CEF1872-6447-0A68-0842-1F11CC01D240}" v="2" dt="2026-08-26T15:09:37.635"/>
    <p1510:client id="{CE7B4BC8-F5A4-AA38-0499-EC0D72DFC412}" v="608" dt="2026-08-27T15:27:54.603"/>
    <p1510:client id="{E1F3C6B4-048F-04E3-1983-AA0C57050C2B}" v="367" dt="2026-08-26T16:11:08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67" autoAdjust="0"/>
    <p:restoredTop sz="94672"/>
  </p:normalViewPr>
  <p:slideViewPr>
    <p:cSldViewPr snapToGrid="0" snapToObjects="1">
      <p:cViewPr>
        <p:scale>
          <a:sx n="67" d="100"/>
          <a:sy n="67" d="100"/>
        </p:scale>
        <p:origin x="1032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4" d="100"/>
          <a:sy n="54" d="100"/>
        </p:scale>
        <p:origin x="-238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BD44EB-FBA6-4632-B642-97D34E1E0D0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418B613-D4EE-4EAA-8F52-296A6C8A8832}">
      <dgm:prSet/>
      <dgm:spPr/>
      <dgm:t>
        <a:bodyPr/>
        <a:lstStyle/>
        <a:p>
          <a:r>
            <a:rPr lang="en-US" b="1"/>
            <a:t>Pierce Insurance is the trusted partner for the North Carolina Retirement Systems.</a:t>
          </a:r>
          <a:endParaRPr lang="en-US"/>
        </a:p>
      </dgm:t>
    </dgm:pt>
    <dgm:pt modelId="{9BE0D002-AB95-4B46-8CA2-ECC155198210}" type="parTrans" cxnId="{229C001F-85EA-436C-BE4F-C0931AD905FA}">
      <dgm:prSet/>
      <dgm:spPr/>
      <dgm:t>
        <a:bodyPr/>
        <a:lstStyle/>
        <a:p>
          <a:endParaRPr lang="en-US"/>
        </a:p>
      </dgm:t>
    </dgm:pt>
    <dgm:pt modelId="{4073F637-6718-4929-B0C7-40CD8C43CB7A}" type="sibTrans" cxnId="{229C001F-85EA-436C-BE4F-C0931AD905FA}">
      <dgm:prSet/>
      <dgm:spPr/>
      <dgm:t>
        <a:bodyPr/>
        <a:lstStyle/>
        <a:p>
          <a:endParaRPr lang="en-US"/>
        </a:p>
      </dgm:t>
    </dgm:pt>
    <dgm:pt modelId="{2A44751C-3BC5-40B9-B5EC-D81D96EC3B81}">
      <dgm:prSet/>
      <dgm:spPr/>
      <dgm:t>
        <a:bodyPr/>
        <a:lstStyle/>
        <a:p>
          <a:r>
            <a:rPr lang="en-US" b="1"/>
            <a:t>Benefits offered are:</a:t>
          </a:r>
          <a:endParaRPr lang="en-US"/>
        </a:p>
      </dgm:t>
    </dgm:pt>
    <dgm:pt modelId="{134765DC-2C04-492F-9914-5D3EEA1B38F4}" type="parTrans" cxnId="{FB34923A-6A37-4366-8B66-B0A049F977B1}">
      <dgm:prSet/>
      <dgm:spPr/>
      <dgm:t>
        <a:bodyPr/>
        <a:lstStyle/>
        <a:p>
          <a:endParaRPr lang="en-US"/>
        </a:p>
      </dgm:t>
    </dgm:pt>
    <dgm:pt modelId="{2C14C7EB-3F8E-4923-AF7D-0B9AFA7A2E42}" type="sibTrans" cxnId="{FB34923A-6A37-4366-8B66-B0A049F977B1}">
      <dgm:prSet/>
      <dgm:spPr/>
      <dgm:t>
        <a:bodyPr/>
        <a:lstStyle/>
        <a:p>
          <a:endParaRPr lang="en-US"/>
        </a:p>
      </dgm:t>
    </dgm:pt>
    <dgm:pt modelId="{1D7FCEF2-6F74-4C3F-B0F6-4E40D6BF0AAE}">
      <dgm:prSet/>
      <dgm:spPr/>
      <dgm:t>
        <a:bodyPr/>
        <a:lstStyle/>
        <a:p>
          <a:r>
            <a:rPr lang="en-US"/>
            <a:t>Identity Theft Protection</a:t>
          </a:r>
        </a:p>
      </dgm:t>
    </dgm:pt>
    <dgm:pt modelId="{1B4DDB83-2EEB-40A7-B482-5C29459308A8}" type="parTrans" cxnId="{59D9FE7C-7DB3-4857-A8D5-B0D14B91AA76}">
      <dgm:prSet/>
      <dgm:spPr/>
      <dgm:t>
        <a:bodyPr/>
        <a:lstStyle/>
        <a:p>
          <a:endParaRPr lang="en-US"/>
        </a:p>
      </dgm:t>
    </dgm:pt>
    <dgm:pt modelId="{83FBC9E1-5ED0-42C9-A1EE-98E01E5E4E79}" type="sibTrans" cxnId="{59D9FE7C-7DB3-4857-A8D5-B0D14B91AA76}">
      <dgm:prSet/>
      <dgm:spPr/>
      <dgm:t>
        <a:bodyPr/>
        <a:lstStyle/>
        <a:p>
          <a:endParaRPr lang="en-US"/>
        </a:p>
      </dgm:t>
    </dgm:pt>
    <dgm:pt modelId="{4A4BFF5D-A93B-494F-BA3B-F03F00FC6165}">
      <dgm:prSet/>
      <dgm:spPr/>
      <dgm:t>
        <a:bodyPr/>
        <a:lstStyle/>
        <a:p>
          <a:pPr rtl="0"/>
          <a:r>
            <a:rPr lang="en-US"/>
            <a:t>Dental</a:t>
          </a:r>
          <a:r>
            <a:rPr lang="en-US">
              <a:latin typeface="Trebuchet MS" panose="020B0603020202020204"/>
            </a:rPr>
            <a:t> Insurance</a:t>
          </a:r>
          <a:endParaRPr lang="en-US"/>
        </a:p>
      </dgm:t>
    </dgm:pt>
    <dgm:pt modelId="{06A9810A-490E-43B2-8DF4-E592D72BD3F7}" type="parTrans" cxnId="{0E2125D5-C7A7-4A4F-BE6C-D7C3C942359A}">
      <dgm:prSet/>
      <dgm:spPr/>
      <dgm:t>
        <a:bodyPr/>
        <a:lstStyle/>
        <a:p>
          <a:endParaRPr lang="en-US"/>
        </a:p>
      </dgm:t>
    </dgm:pt>
    <dgm:pt modelId="{36C39F8B-5670-4EC1-96B3-C5DA1D4097DE}" type="sibTrans" cxnId="{0E2125D5-C7A7-4A4F-BE6C-D7C3C942359A}">
      <dgm:prSet/>
      <dgm:spPr/>
      <dgm:t>
        <a:bodyPr/>
        <a:lstStyle/>
        <a:p>
          <a:endParaRPr lang="en-US"/>
        </a:p>
      </dgm:t>
    </dgm:pt>
    <dgm:pt modelId="{4036ABCA-6A19-4F0A-871D-5141DE4EFC99}">
      <dgm:prSet/>
      <dgm:spPr/>
      <dgm:t>
        <a:bodyPr/>
        <a:lstStyle/>
        <a:p>
          <a:pPr rtl="0"/>
          <a:r>
            <a:rPr lang="en-US"/>
            <a:t>Vision</a:t>
          </a:r>
          <a:r>
            <a:rPr lang="en-US">
              <a:latin typeface="Trebuchet MS" panose="020B0603020202020204"/>
            </a:rPr>
            <a:t> Insurance</a:t>
          </a:r>
          <a:endParaRPr lang="en-US"/>
        </a:p>
      </dgm:t>
    </dgm:pt>
    <dgm:pt modelId="{1F724312-0D05-4AC9-82C2-C1675DFB4627}" type="parTrans" cxnId="{BDC4FC1B-74AC-4F5A-89A7-AD5A627395E1}">
      <dgm:prSet/>
      <dgm:spPr/>
      <dgm:t>
        <a:bodyPr/>
        <a:lstStyle/>
        <a:p>
          <a:endParaRPr lang="en-US"/>
        </a:p>
      </dgm:t>
    </dgm:pt>
    <dgm:pt modelId="{38DD85F5-368E-4729-8CCC-4CC52BFD9265}" type="sibTrans" cxnId="{BDC4FC1B-74AC-4F5A-89A7-AD5A627395E1}">
      <dgm:prSet/>
      <dgm:spPr/>
      <dgm:t>
        <a:bodyPr/>
        <a:lstStyle/>
        <a:p>
          <a:endParaRPr lang="en-US"/>
        </a:p>
      </dgm:t>
    </dgm:pt>
    <dgm:pt modelId="{319C328B-D7DD-4413-BD9D-1F683FB5CD68}">
      <dgm:prSet/>
      <dgm:spPr/>
      <dgm:t>
        <a:bodyPr/>
        <a:lstStyle/>
        <a:p>
          <a:r>
            <a:rPr lang="en-US"/>
            <a:t>Whole Life with Long-Term Care—no health questions (within limits)</a:t>
          </a:r>
        </a:p>
      </dgm:t>
    </dgm:pt>
    <dgm:pt modelId="{3A3A7948-6487-4358-8D37-3FFB4D6B17CC}" type="parTrans" cxnId="{D9B5EC1C-907B-4AA5-9F40-C24FCB6B5991}">
      <dgm:prSet/>
      <dgm:spPr/>
      <dgm:t>
        <a:bodyPr/>
        <a:lstStyle/>
        <a:p>
          <a:endParaRPr lang="en-US"/>
        </a:p>
      </dgm:t>
    </dgm:pt>
    <dgm:pt modelId="{D19B6A4F-EE2D-4953-80D6-3D29A7D8EB83}" type="sibTrans" cxnId="{D9B5EC1C-907B-4AA5-9F40-C24FCB6B5991}">
      <dgm:prSet/>
      <dgm:spPr/>
      <dgm:t>
        <a:bodyPr/>
        <a:lstStyle/>
        <a:p>
          <a:endParaRPr lang="en-US"/>
        </a:p>
      </dgm:t>
    </dgm:pt>
    <dgm:pt modelId="{2CC3C1E1-7852-413C-8A71-F0451D00AD69}" type="pres">
      <dgm:prSet presAssocID="{45BD44EB-FBA6-4632-B642-97D34E1E0D02}" presName="vert0" presStyleCnt="0">
        <dgm:presLayoutVars>
          <dgm:dir/>
          <dgm:animOne val="branch"/>
          <dgm:animLvl val="lvl"/>
        </dgm:presLayoutVars>
      </dgm:prSet>
      <dgm:spPr/>
    </dgm:pt>
    <dgm:pt modelId="{781284BC-88AE-4DB0-B465-EDA60A6C21EB}" type="pres">
      <dgm:prSet presAssocID="{9418B613-D4EE-4EAA-8F52-296A6C8A8832}" presName="thickLine" presStyleLbl="alignNode1" presStyleIdx="0" presStyleCnt="6"/>
      <dgm:spPr/>
    </dgm:pt>
    <dgm:pt modelId="{2DA42FE7-B432-4983-83EF-09646B9CEC7F}" type="pres">
      <dgm:prSet presAssocID="{9418B613-D4EE-4EAA-8F52-296A6C8A8832}" presName="horz1" presStyleCnt="0"/>
      <dgm:spPr/>
    </dgm:pt>
    <dgm:pt modelId="{04AE2783-5D48-450C-A2A6-4D2D7E048F04}" type="pres">
      <dgm:prSet presAssocID="{9418B613-D4EE-4EAA-8F52-296A6C8A8832}" presName="tx1" presStyleLbl="revTx" presStyleIdx="0" presStyleCnt="6"/>
      <dgm:spPr/>
    </dgm:pt>
    <dgm:pt modelId="{D04D01EA-0039-4835-A8F2-A6EF2844FA90}" type="pres">
      <dgm:prSet presAssocID="{9418B613-D4EE-4EAA-8F52-296A6C8A8832}" presName="vert1" presStyleCnt="0"/>
      <dgm:spPr/>
    </dgm:pt>
    <dgm:pt modelId="{AADA3235-6578-47B9-A50B-39B94A6B088D}" type="pres">
      <dgm:prSet presAssocID="{2A44751C-3BC5-40B9-B5EC-D81D96EC3B81}" presName="thickLine" presStyleLbl="alignNode1" presStyleIdx="1" presStyleCnt="6"/>
      <dgm:spPr/>
    </dgm:pt>
    <dgm:pt modelId="{D7812351-3284-4B01-9EA0-55AD7B60600E}" type="pres">
      <dgm:prSet presAssocID="{2A44751C-3BC5-40B9-B5EC-D81D96EC3B81}" presName="horz1" presStyleCnt="0"/>
      <dgm:spPr/>
    </dgm:pt>
    <dgm:pt modelId="{20AFD485-30D5-4FEA-8A80-A479A4E52C36}" type="pres">
      <dgm:prSet presAssocID="{2A44751C-3BC5-40B9-B5EC-D81D96EC3B81}" presName="tx1" presStyleLbl="revTx" presStyleIdx="1" presStyleCnt="6"/>
      <dgm:spPr/>
    </dgm:pt>
    <dgm:pt modelId="{D019DBF5-736A-452E-B306-E9F45F2FCB46}" type="pres">
      <dgm:prSet presAssocID="{2A44751C-3BC5-40B9-B5EC-D81D96EC3B81}" presName="vert1" presStyleCnt="0"/>
      <dgm:spPr/>
    </dgm:pt>
    <dgm:pt modelId="{BD6ECA70-28CD-4911-B129-0BE0CB46F4D0}" type="pres">
      <dgm:prSet presAssocID="{1D7FCEF2-6F74-4C3F-B0F6-4E40D6BF0AAE}" presName="thickLine" presStyleLbl="alignNode1" presStyleIdx="2" presStyleCnt="6"/>
      <dgm:spPr/>
    </dgm:pt>
    <dgm:pt modelId="{324A9F7C-6DA9-44CF-8558-F28B0F6729F9}" type="pres">
      <dgm:prSet presAssocID="{1D7FCEF2-6F74-4C3F-B0F6-4E40D6BF0AAE}" presName="horz1" presStyleCnt="0"/>
      <dgm:spPr/>
    </dgm:pt>
    <dgm:pt modelId="{107A0973-0462-452C-BFD4-857191139DC9}" type="pres">
      <dgm:prSet presAssocID="{1D7FCEF2-6F74-4C3F-B0F6-4E40D6BF0AAE}" presName="tx1" presStyleLbl="revTx" presStyleIdx="2" presStyleCnt="6"/>
      <dgm:spPr/>
    </dgm:pt>
    <dgm:pt modelId="{4BA2670D-C657-40A3-969D-5B32DA2E1167}" type="pres">
      <dgm:prSet presAssocID="{1D7FCEF2-6F74-4C3F-B0F6-4E40D6BF0AAE}" presName="vert1" presStyleCnt="0"/>
      <dgm:spPr/>
    </dgm:pt>
    <dgm:pt modelId="{4B06E313-F4D4-4C01-9AE0-A91D1D08BC87}" type="pres">
      <dgm:prSet presAssocID="{4A4BFF5D-A93B-494F-BA3B-F03F00FC6165}" presName="thickLine" presStyleLbl="alignNode1" presStyleIdx="3" presStyleCnt="6"/>
      <dgm:spPr/>
    </dgm:pt>
    <dgm:pt modelId="{CC5C23B6-B706-4149-B016-D7434E07B25D}" type="pres">
      <dgm:prSet presAssocID="{4A4BFF5D-A93B-494F-BA3B-F03F00FC6165}" presName="horz1" presStyleCnt="0"/>
      <dgm:spPr/>
    </dgm:pt>
    <dgm:pt modelId="{0A9F5D6F-212B-459A-BE77-40E9D9A550AB}" type="pres">
      <dgm:prSet presAssocID="{4A4BFF5D-A93B-494F-BA3B-F03F00FC6165}" presName="tx1" presStyleLbl="revTx" presStyleIdx="3" presStyleCnt="6"/>
      <dgm:spPr/>
    </dgm:pt>
    <dgm:pt modelId="{316E3F1F-5A8F-4DD8-BB70-0A18F7A31DD2}" type="pres">
      <dgm:prSet presAssocID="{4A4BFF5D-A93B-494F-BA3B-F03F00FC6165}" presName="vert1" presStyleCnt="0"/>
      <dgm:spPr/>
    </dgm:pt>
    <dgm:pt modelId="{166EB165-DF78-4C7D-ABC2-63D534BEA4CC}" type="pres">
      <dgm:prSet presAssocID="{4036ABCA-6A19-4F0A-871D-5141DE4EFC99}" presName="thickLine" presStyleLbl="alignNode1" presStyleIdx="4" presStyleCnt="6"/>
      <dgm:spPr/>
    </dgm:pt>
    <dgm:pt modelId="{EEC5A892-B7BE-4C83-8185-D75E199D649C}" type="pres">
      <dgm:prSet presAssocID="{4036ABCA-6A19-4F0A-871D-5141DE4EFC99}" presName="horz1" presStyleCnt="0"/>
      <dgm:spPr/>
    </dgm:pt>
    <dgm:pt modelId="{D78BB5C7-DF70-4727-9E10-94AABC6AE9B5}" type="pres">
      <dgm:prSet presAssocID="{4036ABCA-6A19-4F0A-871D-5141DE4EFC99}" presName="tx1" presStyleLbl="revTx" presStyleIdx="4" presStyleCnt="6"/>
      <dgm:spPr/>
    </dgm:pt>
    <dgm:pt modelId="{83A9C261-3A11-4652-9413-1E44A5BE9C42}" type="pres">
      <dgm:prSet presAssocID="{4036ABCA-6A19-4F0A-871D-5141DE4EFC99}" presName="vert1" presStyleCnt="0"/>
      <dgm:spPr/>
    </dgm:pt>
    <dgm:pt modelId="{A1CF652E-5A5B-4FF3-A076-55FD74B69F2F}" type="pres">
      <dgm:prSet presAssocID="{319C328B-D7DD-4413-BD9D-1F683FB5CD68}" presName="thickLine" presStyleLbl="alignNode1" presStyleIdx="5" presStyleCnt="6"/>
      <dgm:spPr/>
    </dgm:pt>
    <dgm:pt modelId="{7297D1A7-44B1-411A-954E-B669DBB7E74E}" type="pres">
      <dgm:prSet presAssocID="{319C328B-D7DD-4413-BD9D-1F683FB5CD68}" presName="horz1" presStyleCnt="0"/>
      <dgm:spPr/>
    </dgm:pt>
    <dgm:pt modelId="{B9C317D1-CF67-4B37-9164-1F59FECFFA37}" type="pres">
      <dgm:prSet presAssocID="{319C328B-D7DD-4413-BD9D-1F683FB5CD68}" presName="tx1" presStyleLbl="revTx" presStyleIdx="5" presStyleCnt="6"/>
      <dgm:spPr/>
    </dgm:pt>
    <dgm:pt modelId="{DDD51D97-7263-4D60-BF31-EF8B26799CD8}" type="pres">
      <dgm:prSet presAssocID="{319C328B-D7DD-4413-BD9D-1F683FB5CD68}" presName="vert1" presStyleCnt="0"/>
      <dgm:spPr/>
    </dgm:pt>
  </dgm:ptLst>
  <dgm:cxnLst>
    <dgm:cxn modelId="{E8409116-04AD-4D72-A2CB-633FC384CB0D}" type="presOf" srcId="{45BD44EB-FBA6-4632-B642-97D34E1E0D02}" destId="{2CC3C1E1-7852-413C-8A71-F0451D00AD69}" srcOrd="0" destOrd="0" presId="urn:microsoft.com/office/officeart/2008/layout/LinedList"/>
    <dgm:cxn modelId="{BDC4FC1B-74AC-4F5A-89A7-AD5A627395E1}" srcId="{45BD44EB-FBA6-4632-B642-97D34E1E0D02}" destId="{4036ABCA-6A19-4F0A-871D-5141DE4EFC99}" srcOrd="4" destOrd="0" parTransId="{1F724312-0D05-4AC9-82C2-C1675DFB4627}" sibTransId="{38DD85F5-368E-4729-8CCC-4CC52BFD9265}"/>
    <dgm:cxn modelId="{D9B5EC1C-907B-4AA5-9F40-C24FCB6B5991}" srcId="{45BD44EB-FBA6-4632-B642-97D34E1E0D02}" destId="{319C328B-D7DD-4413-BD9D-1F683FB5CD68}" srcOrd="5" destOrd="0" parTransId="{3A3A7948-6487-4358-8D37-3FFB4D6B17CC}" sibTransId="{D19B6A4F-EE2D-4953-80D6-3D29A7D8EB83}"/>
    <dgm:cxn modelId="{B9885D1E-F089-450C-9409-FA172E6D1003}" type="presOf" srcId="{1D7FCEF2-6F74-4C3F-B0F6-4E40D6BF0AAE}" destId="{107A0973-0462-452C-BFD4-857191139DC9}" srcOrd="0" destOrd="0" presId="urn:microsoft.com/office/officeart/2008/layout/LinedList"/>
    <dgm:cxn modelId="{229C001F-85EA-436C-BE4F-C0931AD905FA}" srcId="{45BD44EB-FBA6-4632-B642-97D34E1E0D02}" destId="{9418B613-D4EE-4EAA-8F52-296A6C8A8832}" srcOrd="0" destOrd="0" parTransId="{9BE0D002-AB95-4B46-8CA2-ECC155198210}" sibTransId="{4073F637-6718-4929-B0C7-40CD8C43CB7A}"/>
    <dgm:cxn modelId="{FB34923A-6A37-4366-8B66-B0A049F977B1}" srcId="{45BD44EB-FBA6-4632-B642-97D34E1E0D02}" destId="{2A44751C-3BC5-40B9-B5EC-D81D96EC3B81}" srcOrd="1" destOrd="0" parTransId="{134765DC-2C04-492F-9914-5D3EEA1B38F4}" sibTransId="{2C14C7EB-3F8E-4923-AF7D-0B9AFA7A2E42}"/>
    <dgm:cxn modelId="{14DC525B-98BB-4406-82A9-41FD8CB0300B}" type="presOf" srcId="{2A44751C-3BC5-40B9-B5EC-D81D96EC3B81}" destId="{20AFD485-30D5-4FEA-8A80-A479A4E52C36}" srcOrd="0" destOrd="0" presId="urn:microsoft.com/office/officeart/2008/layout/LinedList"/>
    <dgm:cxn modelId="{391C687C-0938-4126-B034-BAC0EF2259BB}" type="presOf" srcId="{319C328B-D7DD-4413-BD9D-1F683FB5CD68}" destId="{B9C317D1-CF67-4B37-9164-1F59FECFFA37}" srcOrd="0" destOrd="0" presId="urn:microsoft.com/office/officeart/2008/layout/LinedList"/>
    <dgm:cxn modelId="{59D9FE7C-7DB3-4857-A8D5-B0D14B91AA76}" srcId="{45BD44EB-FBA6-4632-B642-97D34E1E0D02}" destId="{1D7FCEF2-6F74-4C3F-B0F6-4E40D6BF0AAE}" srcOrd="2" destOrd="0" parTransId="{1B4DDB83-2EEB-40A7-B482-5C29459308A8}" sibTransId="{83FBC9E1-5ED0-42C9-A1EE-98E01E5E4E79}"/>
    <dgm:cxn modelId="{843EF083-C3B1-40EE-BFF9-3C4AAEDF4C82}" type="presOf" srcId="{4036ABCA-6A19-4F0A-871D-5141DE4EFC99}" destId="{D78BB5C7-DF70-4727-9E10-94AABC6AE9B5}" srcOrd="0" destOrd="0" presId="urn:microsoft.com/office/officeart/2008/layout/LinedList"/>
    <dgm:cxn modelId="{1195C3B2-0521-4E9B-A300-B2082D72130B}" type="presOf" srcId="{9418B613-D4EE-4EAA-8F52-296A6C8A8832}" destId="{04AE2783-5D48-450C-A2A6-4D2D7E048F04}" srcOrd="0" destOrd="0" presId="urn:microsoft.com/office/officeart/2008/layout/LinedList"/>
    <dgm:cxn modelId="{0E2125D5-C7A7-4A4F-BE6C-D7C3C942359A}" srcId="{45BD44EB-FBA6-4632-B642-97D34E1E0D02}" destId="{4A4BFF5D-A93B-494F-BA3B-F03F00FC6165}" srcOrd="3" destOrd="0" parTransId="{06A9810A-490E-43B2-8DF4-E592D72BD3F7}" sibTransId="{36C39F8B-5670-4EC1-96B3-C5DA1D4097DE}"/>
    <dgm:cxn modelId="{7751D9E9-EC7E-47DD-8DD0-5D1AA3FCC44A}" type="presOf" srcId="{4A4BFF5D-A93B-494F-BA3B-F03F00FC6165}" destId="{0A9F5D6F-212B-459A-BE77-40E9D9A550AB}" srcOrd="0" destOrd="0" presId="urn:microsoft.com/office/officeart/2008/layout/LinedList"/>
    <dgm:cxn modelId="{7B47D5D5-AA15-4082-9F5E-4D49A4865AF3}" type="presParOf" srcId="{2CC3C1E1-7852-413C-8A71-F0451D00AD69}" destId="{781284BC-88AE-4DB0-B465-EDA60A6C21EB}" srcOrd="0" destOrd="0" presId="urn:microsoft.com/office/officeart/2008/layout/LinedList"/>
    <dgm:cxn modelId="{520A318C-E2FF-400C-86AF-E8FF15914B28}" type="presParOf" srcId="{2CC3C1E1-7852-413C-8A71-F0451D00AD69}" destId="{2DA42FE7-B432-4983-83EF-09646B9CEC7F}" srcOrd="1" destOrd="0" presId="urn:microsoft.com/office/officeart/2008/layout/LinedList"/>
    <dgm:cxn modelId="{010D33E9-EDDE-46F9-B36D-11C08D35CC6B}" type="presParOf" srcId="{2DA42FE7-B432-4983-83EF-09646B9CEC7F}" destId="{04AE2783-5D48-450C-A2A6-4D2D7E048F04}" srcOrd="0" destOrd="0" presId="urn:microsoft.com/office/officeart/2008/layout/LinedList"/>
    <dgm:cxn modelId="{C51A6F96-F376-4AE7-9682-4C76D2238D60}" type="presParOf" srcId="{2DA42FE7-B432-4983-83EF-09646B9CEC7F}" destId="{D04D01EA-0039-4835-A8F2-A6EF2844FA90}" srcOrd="1" destOrd="0" presId="urn:microsoft.com/office/officeart/2008/layout/LinedList"/>
    <dgm:cxn modelId="{1B21A322-E594-41D5-8F0B-2990560A0A36}" type="presParOf" srcId="{2CC3C1E1-7852-413C-8A71-F0451D00AD69}" destId="{AADA3235-6578-47B9-A50B-39B94A6B088D}" srcOrd="2" destOrd="0" presId="urn:microsoft.com/office/officeart/2008/layout/LinedList"/>
    <dgm:cxn modelId="{86F56ED3-1E79-4D68-9C52-C6FFDA4F094E}" type="presParOf" srcId="{2CC3C1E1-7852-413C-8A71-F0451D00AD69}" destId="{D7812351-3284-4B01-9EA0-55AD7B60600E}" srcOrd="3" destOrd="0" presId="urn:microsoft.com/office/officeart/2008/layout/LinedList"/>
    <dgm:cxn modelId="{8FD7C032-4CA0-4183-9398-C31DB0E87979}" type="presParOf" srcId="{D7812351-3284-4B01-9EA0-55AD7B60600E}" destId="{20AFD485-30D5-4FEA-8A80-A479A4E52C36}" srcOrd="0" destOrd="0" presId="urn:microsoft.com/office/officeart/2008/layout/LinedList"/>
    <dgm:cxn modelId="{6AF3B01A-E890-443C-9591-0285E9C644D9}" type="presParOf" srcId="{D7812351-3284-4B01-9EA0-55AD7B60600E}" destId="{D019DBF5-736A-452E-B306-E9F45F2FCB46}" srcOrd="1" destOrd="0" presId="urn:microsoft.com/office/officeart/2008/layout/LinedList"/>
    <dgm:cxn modelId="{06911C81-4974-4464-9000-B2C77549CA43}" type="presParOf" srcId="{2CC3C1E1-7852-413C-8A71-F0451D00AD69}" destId="{BD6ECA70-28CD-4911-B129-0BE0CB46F4D0}" srcOrd="4" destOrd="0" presId="urn:microsoft.com/office/officeart/2008/layout/LinedList"/>
    <dgm:cxn modelId="{847A61E7-3FD8-4A34-B3A8-85FDDA9625EE}" type="presParOf" srcId="{2CC3C1E1-7852-413C-8A71-F0451D00AD69}" destId="{324A9F7C-6DA9-44CF-8558-F28B0F6729F9}" srcOrd="5" destOrd="0" presId="urn:microsoft.com/office/officeart/2008/layout/LinedList"/>
    <dgm:cxn modelId="{F45BE7DD-B44F-4B41-B4AD-B835AA9F71F7}" type="presParOf" srcId="{324A9F7C-6DA9-44CF-8558-F28B0F6729F9}" destId="{107A0973-0462-452C-BFD4-857191139DC9}" srcOrd="0" destOrd="0" presId="urn:microsoft.com/office/officeart/2008/layout/LinedList"/>
    <dgm:cxn modelId="{17F2B293-7F23-429D-94B8-B9D6897BA42D}" type="presParOf" srcId="{324A9F7C-6DA9-44CF-8558-F28B0F6729F9}" destId="{4BA2670D-C657-40A3-969D-5B32DA2E1167}" srcOrd="1" destOrd="0" presId="urn:microsoft.com/office/officeart/2008/layout/LinedList"/>
    <dgm:cxn modelId="{54F61BB6-A036-4408-BFB0-A5FA81557166}" type="presParOf" srcId="{2CC3C1E1-7852-413C-8A71-F0451D00AD69}" destId="{4B06E313-F4D4-4C01-9AE0-A91D1D08BC87}" srcOrd="6" destOrd="0" presId="urn:microsoft.com/office/officeart/2008/layout/LinedList"/>
    <dgm:cxn modelId="{DA10195D-AF9B-4AD0-99C6-AA8171969D58}" type="presParOf" srcId="{2CC3C1E1-7852-413C-8A71-F0451D00AD69}" destId="{CC5C23B6-B706-4149-B016-D7434E07B25D}" srcOrd="7" destOrd="0" presId="urn:microsoft.com/office/officeart/2008/layout/LinedList"/>
    <dgm:cxn modelId="{CE20EA49-F820-4D6F-AD7D-4E3AA9E00BA1}" type="presParOf" srcId="{CC5C23B6-B706-4149-B016-D7434E07B25D}" destId="{0A9F5D6F-212B-459A-BE77-40E9D9A550AB}" srcOrd="0" destOrd="0" presId="urn:microsoft.com/office/officeart/2008/layout/LinedList"/>
    <dgm:cxn modelId="{C14FFFCD-5184-4929-A3AD-6B5DFE78C1B9}" type="presParOf" srcId="{CC5C23B6-B706-4149-B016-D7434E07B25D}" destId="{316E3F1F-5A8F-4DD8-BB70-0A18F7A31DD2}" srcOrd="1" destOrd="0" presId="urn:microsoft.com/office/officeart/2008/layout/LinedList"/>
    <dgm:cxn modelId="{03566620-C112-44CD-A5FE-68ECA1BE35FC}" type="presParOf" srcId="{2CC3C1E1-7852-413C-8A71-F0451D00AD69}" destId="{166EB165-DF78-4C7D-ABC2-63D534BEA4CC}" srcOrd="8" destOrd="0" presId="urn:microsoft.com/office/officeart/2008/layout/LinedList"/>
    <dgm:cxn modelId="{180271E0-3EDA-4726-9D68-EA1013BEFF6D}" type="presParOf" srcId="{2CC3C1E1-7852-413C-8A71-F0451D00AD69}" destId="{EEC5A892-B7BE-4C83-8185-D75E199D649C}" srcOrd="9" destOrd="0" presId="urn:microsoft.com/office/officeart/2008/layout/LinedList"/>
    <dgm:cxn modelId="{C11D5027-38A7-4DA8-A55D-A933343BEE50}" type="presParOf" srcId="{EEC5A892-B7BE-4C83-8185-D75E199D649C}" destId="{D78BB5C7-DF70-4727-9E10-94AABC6AE9B5}" srcOrd="0" destOrd="0" presId="urn:microsoft.com/office/officeart/2008/layout/LinedList"/>
    <dgm:cxn modelId="{1678D6CF-C48F-4DCB-A8C7-6414E95C3495}" type="presParOf" srcId="{EEC5A892-B7BE-4C83-8185-D75E199D649C}" destId="{83A9C261-3A11-4652-9413-1E44A5BE9C42}" srcOrd="1" destOrd="0" presId="urn:microsoft.com/office/officeart/2008/layout/LinedList"/>
    <dgm:cxn modelId="{D3788DCF-0D52-407D-B1C5-128E4D071B1D}" type="presParOf" srcId="{2CC3C1E1-7852-413C-8A71-F0451D00AD69}" destId="{A1CF652E-5A5B-4FF3-A076-55FD74B69F2F}" srcOrd="10" destOrd="0" presId="urn:microsoft.com/office/officeart/2008/layout/LinedList"/>
    <dgm:cxn modelId="{3FF7C262-2A40-481E-AFC0-BE0A6DE46476}" type="presParOf" srcId="{2CC3C1E1-7852-413C-8A71-F0451D00AD69}" destId="{7297D1A7-44B1-411A-954E-B669DBB7E74E}" srcOrd="11" destOrd="0" presId="urn:microsoft.com/office/officeart/2008/layout/LinedList"/>
    <dgm:cxn modelId="{68D66BAB-7991-48E3-800B-74CA3FFE7615}" type="presParOf" srcId="{7297D1A7-44B1-411A-954E-B669DBB7E74E}" destId="{B9C317D1-CF67-4B37-9164-1F59FECFFA37}" srcOrd="0" destOrd="0" presId="urn:microsoft.com/office/officeart/2008/layout/LinedList"/>
    <dgm:cxn modelId="{4EB30D06-AAF5-4411-AEC0-CACE93951CCA}" type="presParOf" srcId="{7297D1A7-44B1-411A-954E-B669DBB7E74E}" destId="{DDD51D97-7263-4D60-BF31-EF8B26799CD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7A884-77F0-44B0-B96C-A5D181F1C63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E1674E4-018D-472D-99FE-8EEE9107288F}">
      <dgm:prSet/>
      <dgm:spPr/>
      <dgm:t>
        <a:bodyPr/>
        <a:lstStyle/>
        <a:p>
          <a:r>
            <a:rPr lang="en-US" b="1"/>
            <a:t>When will I receive information on the NC Retirement Systems Supplemental Benefits?</a:t>
          </a:r>
          <a:r>
            <a:rPr lang="en-US"/>
            <a:t>	</a:t>
          </a:r>
        </a:p>
      </dgm:t>
    </dgm:pt>
    <dgm:pt modelId="{6D0F202A-F44E-444B-A2EA-0B565D014AD8}" type="parTrans" cxnId="{3B47C243-09B3-48C3-A52D-1DFA664F0A3B}">
      <dgm:prSet/>
      <dgm:spPr/>
      <dgm:t>
        <a:bodyPr/>
        <a:lstStyle/>
        <a:p>
          <a:endParaRPr lang="en-US"/>
        </a:p>
      </dgm:t>
    </dgm:pt>
    <dgm:pt modelId="{A55B6206-0198-4EB7-88AB-A8D51A536D71}" type="sibTrans" cxnId="{3B47C243-09B3-48C3-A52D-1DFA664F0A3B}">
      <dgm:prSet/>
      <dgm:spPr/>
      <dgm:t>
        <a:bodyPr/>
        <a:lstStyle/>
        <a:p>
          <a:endParaRPr lang="en-US"/>
        </a:p>
      </dgm:t>
    </dgm:pt>
    <dgm:pt modelId="{37C4F571-0A59-4433-AA4F-EEB9DBDB8E8F}">
      <dgm:prSet/>
      <dgm:spPr/>
      <dgm:t>
        <a:bodyPr/>
        <a:lstStyle/>
        <a:p>
          <a:r>
            <a:rPr lang="en-US"/>
            <a:t>After you have received your first retirement benefit payment, Pierce Insurance will mail you an enrollment book that summarizes the supplemental benefits that are available to you.</a:t>
          </a:r>
        </a:p>
      </dgm:t>
    </dgm:pt>
    <dgm:pt modelId="{1B225743-0014-4C84-9B34-4EA4E53ABA3E}" type="parTrans" cxnId="{04D639FF-0E00-41EE-B024-CAF8A2DE725E}">
      <dgm:prSet/>
      <dgm:spPr/>
      <dgm:t>
        <a:bodyPr/>
        <a:lstStyle/>
        <a:p>
          <a:endParaRPr lang="en-US"/>
        </a:p>
      </dgm:t>
    </dgm:pt>
    <dgm:pt modelId="{FBCFC0E3-ED78-4EF8-BF19-6844BAF1D19B}" type="sibTrans" cxnId="{04D639FF-0E00-41EE-B024-CAF8A2DE725E}">
      <dgm:prSet/>
      <dgm:spPr/>
      <dgm:t>
        <a:bodyPr/>
        <a:lstStyle/>
        <a:p>
          <a:endParaRPr lang="en-US"/>
        </a:p>
      </dgm:t>
    </dgm:pt>
    <dgm:pt modelId="{C5A2F49E-F9D9-4973-B40D-911799D2F8B9}">
      <dgm:prSet/>
      <dgm:spPr/>
      <dgm:t>
        <a:bodyPr/>
        <a:lstStyle/>
        <a:p>
          <a:r>
            <a:rPr lang="en-US"/>
            <a:t>Pierce Insurance will also send you an email summarizing your benefits options and how to enroll.</a:t>
          </a:r>
        </a:p>
      </dgm:t>
    </dgm:pt>
    <dgm:pt modelId="{1364127A-A502-4F95-9498-E4C188FD9EB7}" type="parTrans" cxnId="{29330494-43D3-490F-9D63-37753A90DCC3}">
      <dgm:prSet/>
      <dgm:spPr/>
      <dgm:t>
        <a:bodyPr/>
        <a:lstStyle/>
        <a:p>
          <a:endParaRPr lang="en-US"/>
        </a:p>
      </dgm:t>
    </dgm:pt>
    <dgm:pt modelId="{8B452C55-FDEC-428B-99D9-2CB5730621BC}" type="sibTrans" cxnId="{29330494-43D3-490F-9D63-37753A90DCC3}">
      <dgm:prSet/>
      <dgm:spPr/>
      <dgm:t>
        <a:bodyPr/>
        <a:lstStyle/>
        <a:p>
          <a:endParaRPr lang="en-US"/>
        </a:p>
      </dgm:t>
    </dgm:pt>
    <dgm:pt modelId="{C04EF647-20E2-4EDE-8896-CB419BA893B8}">
      <dgm:prSet/>
      <dgm:spPr/>
      <dgm:t>
        <a:bodyPr/>
        <a:lstStyle/>
        <a:p>
          <a:r>
            <a:rPr lang="en-US"/>
            <a:t>To obtain benefits you must complete the enrollment process within 60 days after you have received your first retirement benefit payment.</a:t>
          </a:r>
        </a:p>
      </dgm:t>
    </dgm:pt>
    <dgm:pt modelId="{7D94AF6F-A0BD-4A7B-923C-3DF1394EAD8C}" type="parTrans" cxnId="{D026816F-A1EC-48A5-A530-BF2C17E50D9C}">
      <dgm:prSet/>
      <dgm:spPr/>
      <dgm:t>
        <a:bodyPr/>
        <a:lstStyle/>
        <a:p>
          <a:endParaRPr lang="en-US"/>
        </a:p>
      </dgm:t>
    </dgm:pt>
    <dgm:pt modelId="{F30FCA8B-96D4-4C34-9752-1A5BFEAD1146}" type="sibTrans" cxnId="{D026816F-A1EC-48A5-A530-BF2C17E50D9C}">
      <dgm:prSet/>
      <dgm:spPr/>
      <dgm:t>
        <a:bodyPr/>
        <a:lstStyle/>
        <a:p>
          <a:endParaRPr lang="en-US"/>
        </a:p>
      </dgm:t>
    </dgm:pt>
    <dgm:pt modelId="{5FA9EDD7-AE25-438B-AA2E-798F2AACC7EF}" type="pres">
      <dgm:prSet presAssocID="{C4E7A884-77F0-44B0-B96C-A5D181F1C63D}" presName="vert0" presStyleCnt="0">
        <dgm:presLayoutVars>
          <dgm:dir/>
          <dgm:animOne val="branch"/>
          <dgm:animLvl val="lvl"/>
        </dgm:presLayoutVars>
      </dgm:prSet>
      <dgm:spPr/>
    </dgm:pt>
    <dgm:pt modelId="{1F6F24A2-3AC1-4626-9D4B-75B4DCCDA5F7}" type="pres">
      <dgm:prSet presAssocID="{3E1674E4-018D-472D-99FE-8EEE9107288F}" presName="thickLine" presStyleLbl="alignNode1" presStyleIdx="0" presStyleCnt="1"/>
      <dgm:spPr/>
    </dgm:pt>
    <dgm:pt modelId="{CE9D059C-869E-42BE-8E1D-B4CC5AC7E1A8}" type="pres">
      <dgm:prSet presAssocID="{3E1674E4-018D-472D-99FE-8EEE9107288F}" presName="horz1" presStyleCnt="0"/>
      <dgm:spPr/>
    </dgm:pt>
    <dgm:pt modelId="{E2FAD715-E4B6-4541-8F96-45A7B1918005}" type="pres">
      <dgm:prSet presAssocID="{3E1674E4-018D-472D-99FE-8EEE9107288F}" presName="tx1" presStyleLbl="revTx" presStyleIdx="0" presStyleCnt="4"/>
      <dgm:spPr/>
    </dgm:pt>
    <dgm:pt modelId="{C22D8718-4D59-4F44-A278-CFF4D2F0CF7A}" type="pres">
      <dgm:prSet presAssocID="{3E1674E4-018D-472D-99FE-8EEE9107288F}" presName="vert1" presStyleCnt="0"/>
      <dgm:spPr/>
    </dgm:pt>
    <dgm:pt modelId="{33F0680B-AEBE-45EC-A96C-53A3E450B1FB}" type="pres">
      <dgm:prSet presAssocID="{37C4F571-0A59-4433-AA4F-EEB9DBDB8E8F}" presName="vertSpace2a" presStyleCnt="0"/>
      <dgm:spPr/>
    </dgm:pt>
    <dgm:pt modelId="{9A1E4AAC-996A-4886-9A55-FBDF2903EED8}" type="pres">
      <dgm:prSet presAssocID="{37C4F571-0A59-4433-AA4F-EEB9DBDB8E8F}" presName="horz2" presStyleCnt="0"/>
      <dgm:spPr/>
    </dgm:pt>
    <dgm:pt modelId="{B6E97DF5-890A-4241-87B3-5DED96F615A7}" type="pres">
      <dgm:prSet presAssocID="{37C4F571-0A59-4433-AA4F-EEB9DBDB8E8F}" presName="horzSpace2" presStyleCnt="0"/>
      <dgm:spPr/>
    </dgm:pt>
    <dgm:pt modelId="{8B3FDF0C-4A75-4730-8322-24469DF2781B}" type="pres">
      <dgm:prSet presAssocID="{37C4F571-0A59-4433-AA4F-EEB9DBDB8E8F}" presName="tx2" presStyleLbl="revTx" presStyleIdx="1" presStyleCnt="4"/>
      <dgm:spPr/>
    </dgm:pt>
    <dgm:pt modelId="{A1F82BDE-AB4D-4182-ACEE-D1F53D038C25}" type="pres">
      <dgm:prSet presAssocID="{37C4F571-0A59-4433-AA4F-EEB9DBDB8E8F}" presName="vert2" presStyleCnt="0"/>
      <dgm:spPr/>
    </dgm:pt>
    <dgm:pt modelId="{096AEA72-C5F0-4AA0-BE49-980A67D3659C}" type="pres">
      <dgm:prSet presAssocID="{37C4F571-0A59-4433-AA4F-EEB9DBDB8E8F}" presName="thinLine2b" presStyleLbl="callout" presStyleIdx="0" presStyleCnt="3"/>
      <dgm:spPr/>
    </dgm:pt>
    <dgm:pt modelId="{0F01A8EA-C4BC-417D-9BCE-3BD550F236C7}" type="pres">
      <dgm:prSet presAssocID="{37C4F571-0A59-4433-AA4F-EEB9DBDB8E8F}" presName="vertSpace2b" presStyleCnt="0"/>
      <dgm:spPr/>
    </dgm:pt>
    <dgm:pt modelId="{E8471881-0FF6-4B57-A59F-3176C5335891}" type="pres">
      <dgm:prSet presAssocID="{C5A2F49E-F9D9-4973-B40D-911799D2F8B9}" presName="horz2" presStyleCnt="0"/>
      <dgm:spPr/>
    </dgm:pt>
    <dgm:pt modelId="{5AD7D09C-54B5-4B5A-B8EB-BDD16A6ED976}" type="pres">
      <dgm:prSet presAssocID="{C5A2F49E-F9D9-4973-B40D-911799D2F8B9}" presName="horzSpace2" presStyleCnt="0"/>
      <dgm:spPr/>
    </dgm:pt>
    <dgm:pt modelId="{DBA8AE76-3C7F-474F-911B-E0DC97EEEF99}" type="pres">
      <dgm:prSet presAssocID="{C5A2F49E-F9D9-4973-B40D-911799D2F8B9}" presName="tx2" presStyleLbl="revTx" presStyleIdx="2" presStyleCnt="4"/>
      <dgm:spPr/>
    </dgm:pt>
    <dgm:pt modelId="{4E532507-9561-49DC-9584-BFFF6B9598B0}" type="pres">
      <dgm:prSet presAssocID="{C5A2F49E-F9D9-4973-B40D-911799D2F8B9}" presName="vert2" presStyleCnt="0"/>
      <dgm:spPr/>
    </dgm:pt>
    <dgm:pt modelId="{7FC8D9F0-9428-4CEB-A5B7-8C945FD91849}" type="pres">
      <dgm:prSet presAssocID="{C5A2F49E-F9D9-4973-B40D-911799D2F8B9}" presName="thinLine2b" presStyleLbl="callout" presStyleIdx="1" presStyleCnt="3"/>
      <dgm:spPr/>
    </dgm:pt>
    <dgm:pt modelId="{3E72A320-6D0F-47AD-8FD0-FA4378FB4BAD}" type="pres">
      <dgm:prSet presAssocID="{C5A2F49E-F9D9-4973-B40D-911799D2F8B9}" presName="vertSpace2b" presStyleCnt="0"/>
      <dgm:spPr/>
    </dgm:pt>
    <dgm:pt modelId="{48119622-C3AD-49A8-AC21-E1F61A7BA1B1}" type="pres">
      <dgm:prSet presAssocID="{C04EF647-20E2-4EDE-8896-CB419BA893B8}" presName="horz2" presStyleCnt="0"/>
      <dgm:spPr/>
    </dgm:pt>
    <dgm:pt modelId="{5F54B004-62BB-4F23-8FC8-55D445F27842}" type="pres">
      <dgm:prSet presAssocID="{C04EF647-20E2-4EDE-8896-CB419BA893B8}" presName="horzSpace2" presStyleCnt="0"/>
      <dgm:spPr/>
    </dgm:pt>
    <dgm:pt modelId="{685AD9F5-E7C8-4328-AF3F-1EC3F5C3CF5E}" type="pres">
      <dgm:prSet presAssocID="{C04EF647-20E2-4EDE-8896-CB419BA893B8}" presName="tx2" presStyleLbl="revTx" presStyleIdx="3" presStyleCnt="4"/>
      <dgm:spPr/>
    </dgm:pt>
    <dgm:pt modelId="{92DC8A27-577E-41E9-8F55-23600D6A7622}" type="pres">
      <dgm:prSet presAssocID="{C04EF647-20E2-4EDE-8896-CB419BA893B8}" presName="vert2" presStyleCnt="0"/>
      <dgm:spPr/>
    </dgm:pt>
    <dgm:pt modelId="{80A21105-41B5-483B-AD57-8351BD316D9A}" type="pres">
      <dgm:prSet presAssocID="{C04EF647-20E2-4EDE-8896-CB419BA893B8}" presName="thinLine2b" presStyleLbl="callout" presStyleIdx="2" presStyleCnt="3"/>
      <dgm:spPr/>
    </dgm:pt>
    <dgm:pt modelId="{3F75FF51-C5D7-4ABE-A697-85DB4841EC4A}" type="pres">
      <dgm:prSet presAssocID="{C04EF647-20E2-4EDE-8896-CB419BA893B8}" presName="vertSpace2b" presStyleCnt="0"/>
      <dgm:spPr/>
    </dgm:pt>
  </dgm:ptLst>
  <dgm:cxnLst>
    <dgm:cxn modelId="{547B4E11-5254-415E-8EAE-1018E37B73DD}" type="presOf" srcId="{C04EF647-20E2-4EDE-8896-CB419BA893B8}" destId="{685AD9F5-E7C8-4328-AF3F-1EC3F5C3CF5E}" srcOrd="0" destOrd="0" presId="urn:microsoft.com/office/officeart/2008/layout/LinedList"/>
    <dgm:cxn modelId="{51F07437-3DDA-4AF1-B8F5-659DA866FC33}" type="presOf" srcId="{37C4F571-0A59-4433-AA4F-EEB9DBDB8E8F}" destId="{8B3FDF0C-4A75-4730-8322-24469DF2781B}" srcOrd="0" destOrd="0" presId="urn:microsoft.com/office/officeart/2008/layout/LinedList"/>
    <dgm:cxn modelId="{3B47C243-09B3-48C3-A52D-1DFA664F0A3B}" srcId="{C4E7A884-77F0-44B0-B96C-A5D181F1C63D}" destId="{3E1674E4-018D-472D-99FE-8EEE9107288F}" srcOrd="0" destOrd="0" parTransId="{6D0F202A-F44E-444B-A2EA-0B565D014AD8}" sibTransId="{A55B6206-0198-4EB7-88AB-A8D51A536D71}"/>
    <dgm:cxn modelId="{AA733B45-3D81-42C1-AEF9-EF0D420818C6}" type="presOf" srcId="{C5A2F49E-F9D9-4973-B40D-911799D2F8B9}" destId="{DBA8AE76-3C7F-474F-911B-E0DC97EEEF99}" srcOrd="0" destOrd="0" presId="urn:microsoft.com/office/officeart/2008/layout/LinedList"/>
    <dgm:cxn modelId="{D026816F-A1EC-48A5-A530-BF2C17E50D9C}" srcId="{3E1674E4-018D-472D-99FE-8EEE9107288F}" destId="{C04EF647-20E2-4EDE-8896-CB419BA893B8}" srcOrd="2" destOrd="0" parTransId="{7D94AF6F-A0BD-4A7B-923C-3DF1394EAD8C}" sibTransId="{F30FCA8B-96D4-4C34-9752-1A5BFEAD1146}"/>
    <dgm:cxn modelId="{65418D75-F675-4340-8C57-8B7C5D7C9AAE}" type="presOf" srcId="{C4E7A884-77F0-44B0-B96C-A5D181F1C63D}" destId="{5FA9EDD7-AE25-438B-AA2E-798F2AACC7EF}" srcOrd="0" destOrd="0" presId="urn:microsoft.com/office/officeart/2008/layout/LinedList"/>
    <dgm:cxn modelId="{29330494-43D3-490F-9D63-37753A90DCC3}" srcId="{3E1674E4-018D-472D-99FE-8EEE9107288F}" destId="{C5A2F49E-F9D9-4973-B40D-911799D2F8B9}" srcOrd="1" destOrd="0" parTransId="{1364127A-A502-4F95-9498-E4C188FD9EB7}" sibTransId="{8B452C55-FDEC-428B-99D9-2CB5730621BC}"/>
    <dgm:cxn modelId="{B014B6CC-B6F3-4A54-A982-BAEF0B264057}" type="presOf" srcId="{3E1674E4-018D-472D-99FE-8EEE9107288F}" destId="{E2FAD715-E4B6-4541-8F96-45A7B1918005}" srcOrd="0" destOrd="0" presId="urn:microsoft.com/office/officeart/2008/layout/LinedList"/>
    <dgm:cxn modelId="{04D639FF-0E00-41EE-B024-CAF8A2DE725E}" srcId="{3E1674E4-018D-472D-99FE-8EEE9107288F}" destId="{37C4F571-0A59-4433-AA4F-EEB9DBDB8E8F}" srcOrd="0" destOrd="0" parTransId="{1B225743-0014-4C84-9B34-4EA4E53ABA3E}" sibTransId="{FBCFC0E3-ED78-4EF8-BF19-6844BAF1D19B}"/>
    <dgm:cxn modelId="{4F4ADC2D-1C5A-4C5F-9B8A-7CA9BD7658FF}" type="presParOf" srcId="{5FA9EDD7-AE25-438B-AA2E-798F2AACC7EF}" destId="{1F6F24A2-3AC1-4626-9D4B-75B4DCCDA5F7}" srcOrd="0" destOrd="0" presId="urn:microsoft.com/office/officeart/2008/layout/LinedList"/>
    <dgm:cxn modelId="{4899DAF0-554C-455E-9E64-4A09EC27FA0B}" type="presParOf" srcId="{5FA9EDD7-AE25-438B-AA2E-798F2AACC7EF}" destId="{CE9D059C-869E-42BE-8E1D-B4CC5AC7E1A8}" srcOrd="1" destOrd="0" presId="urn:microsoft.com/office/officeart/2008/layout/LinedList"/>
    <dgm:cxn modelId="{4427AD02-4033-4117-87E8-8C8C00645AB4}" type="presParOf" srcId="{CE9D059C-869E-42BE-8E1D-B4CC5AC7E1A8}" destId="{E2FAD715-E4B6-4541-8F96-45A7B1918005}" srcOrd="0" destOrd="0" presId="urn:microsoft.com/office/officeart/2008/layout/LinedList"/>
    <dgm:cxn modelId="{A730438A-6080-4700-9871-04DB27C76A3B}" type="presParOf" srcId="{CE9D059C-869E-42BE-8E1D-B4CC5AC7E1A8}" destId="{C22D8718-4D59-4F44-A278-CFF4D2F0CF7A}" srcOrd="1" destOrd="0" presId="urn:microsoft.com/office/officeart/2008/layout/LinedList"/>
    <dgm:cxn modelId="{90688307-C9A1-4DB4-8B75-AAD67A757F04}" type="presParOf" srcId="{C22D8718-4D59-4F44-A278-CFF4D2F0CF7A}" destId="{33F0680B-AEBE-45EC-A96C-53A3E450B1FB}" srcOrd="0" destOrd="0" presId="urn:microsoft.com/office/officeart/2008/layout/LinedList"/>
    <dgm:cxn modelId="{040FC59F-7FE7-4F6D-B10C-D4386601A348}" type="presParOf" srcId="{C22D8718-4D59-4F44-A278-CFF4D2F0CF7A}" destId="{9A1E4AAC-996A-4886-9A55-FBDF2903EED8}" srcOrd="1" destOrd="0" presId="urn:microsoft.com/office/officeart/2008/layout/LinedList"/>
    <dgm:cxn modelId="{AF6350A2-F82B-4875-A258-D5EDCE3DEE05}" type="presParOf" srcId="{9A1E4AAC-996A-4886-9A55-FBDF2903EED8}" destId="{B6E97DF5-890A-4241-87B3-5DED96F615A7}" srcOrd="0" destOrd="0" presId="urn:microsoft.com/office/officeart/2008/layout/LinedList"/>
    <dgm:cxn modelId="{14525DFB-6BF5-4E62-9DED-AFAD74BF896E}" type="presParOf" srcId="{9A1E4AAC-996A-4886-9A55-FBDF2903EED8}" destId="{8B3FDF0C-4A75-4730-8322-24469DF2781B}" srcOrd="1" destOrd="0" presId="urn:microsoft.com/office/officeart/2008/layout/LinedList"/>
    <dgm:cxn modelId="{9B8EBB33-2707-4C54-A364-C8DCED645C5A}" type="presParOf" srcId="{9A1E4AAC-996A-4886-9A55-FBDF2903EED8}" destId="{A1F82BDE-AB4D-4182-ACEE-D1F53D038C25}" srcOrd="2" destOrd="0" presId="urn:microsoft.com/office/officeart/2008/layout/LinedList"/>
    <dgm:cxn modelId="{48CFE48E-A159-4BAB-BE7A-A8CC2F604DF7}" type="presParOf" srcId="{C22D8718-4D59-4F44-A278-CFF4D2F0CF7A}" destId="{096AEA72-C5F0-4AA0-BE49-980A67D3659C}" srcOrd="2" destOrd="0" presId="urn:microsoft.com/office/officeart/2008/layout/LinedList"/>
    <dgm:cxn modelId="{A872CCD6-4C62-4ACB-B92E-4D7B142AFC7E}" type="presParOf" srcId="{C22D8718-4D59-4F44-A278-CFF4D2F0CF7A}" destId="{0F01A8EA-C4BC-417D-9BCE-3BD550F236C7}" srcOrd="3" destOrd="0" presId="urn:microsoft.com/office/officeart/2008/layout/LinedList"/>
    <dgm:cxn modelId="{1990C440-BE63-4517-BE53-2CBFC78E5413}" type="presParOf" srcId="{C22D8718-4D59-4F44-A278-CFF4D2F0CF7A}" destId="{E8471881-0FF6-4B57-A59F-3176C5335891}" srcOrd="4" destOrd="0" presId="urn:microsoft.com/office/officeart/2008/layout/LinedList"/>
    <dgm:cxn modelId="{76ACDDC7-9128-4672-AD30-E90BABE90715}" type="presParOf" srcId="{E8471881-0FF6-4B57-A59F-3176C5335891}" destId="{5AD7D09C-54B5-4B5A-B8EB-BDD16A6ED976}" srcOrd="0" destOrd="0" presId="urn:microsoft.com/office/officeart/2008/layout/LinedList"/>
    <dgm:cxn modelId="{E6BCEB8D-83D6-419A-B387-EE7CD1CA60A9}" type="presParOf" srcId="{E8471881-0FF6-4B57-A59F-3176C5335891}" destId="{DBA8AE76-3C7F-474F-911B-E0DC97EEEF99}" srcOrd="1" destOrd="0" presId="urn:microsoft.com/office/officeart/2008/layout/LinedList"/>
    <dgm:cxn modelId="{7F67FBED-491D-4262-8B2F-05E03EBD922C}" type="presParOf" srcId="{E8471881-0FF6-4B57-A59F-3176C5335891}" destId="{4E532507-9561-49DC-9584-BFFF6B9598B0}" srcOrd="2" destOrd="0" presId="urn:microsoft.com/office/officeart/2008/layout/LinedList"/>
    <dgm:cxn modelId="{B1D2D67E-54C4-4773-BDDA-B05C3DB1F869}" type="presParOf" srcId="{C22D8718-4D59-4F44-A278-CFF4D2F0CF7A}" destId="{7FC8D9F0-9428-4CEB-A5B7-8C945FD91849}" srcOrd="5" destOrd="0" presId="urn:microsoft.com/office/officeart/2008/layout/LinedList"/>
    <dgm:cxn modelId="{45252214-C6D9-4C5A-BD03-E6EC3290B586}" type="presParOf" srcId="{C22D8718-4D59-4F44-A278-CFF4D2F0CF7A}" destId="{3E72A320-6D0F-47AD-8FD0-FA4378FB4BAD}" srcOrd="6" destOrd="0" presId="urn:microsoft.com/office/officeart/2008/layout/LinedList"/>
    <dgm:cxn modelId="{3CC8EA87-5EBB-4ABA-9CAA-A5F9FE068150}" type="presParOf" srcId="{C22D8718-4D59-4F44-A278-CFF4D2F0CF7A}" destId="{48119622-C3AD-49A8-AC21-E1F61A7BA1B1}" srcOrd="7" destOrd="0" presId="urn:microsoft.com/office/officeart/2008/layout/LinedList"/>
    <dgm:cxn modelId="{7B57BCCD-10AD-4683-A249-B793EA93E481}" type="presParOf" srcId="{48119622-C3AD-49A8-AC21-E1F61A7BA1B1}" destId="{5F54B004-62BB-4F23-8FC8-55D445F27842}" srcOrd="0" destOrd="0" presId="urn:microsoft.com/office/officeart/2008/layout/LinedList"/>
    <dgm:cxn modelId="{8DEEC1A8-F7B5-48B8-8141-BF184DDA21D2}" type="presParOf" srcId="{48119622-C3AD-49A8-AC21-E1F61A7BA1B1}" destId="{685AD9F5-E7C8-4328-AF3F-1EC3F5C3CF5E}" srcOrd="1" destOrd="0" presId="urn:microsoft.com/office/officeart/2008/layout/LinedList"/>
    <dgm:cxn modelId="{A72BDA04-48ED-47AB-A323-451BB5BC0636}" type="presParOf" srcId="{48119622-C3AD-49A8-AC21-E1F61A7BA1B1}" destId="{92DC8A27-577E-41E9-8F55-23600D6A7622}" srcOrd="2" destOrd="0" presId="urn:microsoft.com/office/officeart/2008/layout/LinedList"/>
    <dgm:cxn modelId="{FA9FB1A6-6AF1-49A9-9CC9-2DFE51D83763}" type="presParOf" srcId="{C22D8718-4D59-4F44-A278-CFF4D2F0CF7A}" destId="{80A21105-41B5-483B-AD57-8351BD316D9A}" srcOrd="8" destOrd="0" presId="urn:microsoft.com/office/officeart/2008/layout/LinedList"/>
    <dgm:cxn modelId="{F644B126-71EC-4D41-ADFC-57CA5E427326}" type="presParOf" srcId="{C22D8718-4D59-4F44-A278-CFF4D2F0CF7A}" destId="{3F75FF51-C5D7-4ABE-A697-85DB4841EC4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692A10-81D2-4871-94FF-0B7C63E565A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EB678CE-81F7-4AAA-8830-115817EED524}">
      <dgm:prSet/>
      <dgm:spPr/>
      <dgm:t>
        <a:bodyPr/>
        <a:lstStyle/>
        <a:p>
          <a:r>
            <a:rPr lang="en-US" b="1"/>
            <a:t>Where can I find information on supplemental benefits and premiums?</a:t>
          </a:r>
          <a:endParaRPr lang="en-US"/>
        </a:p>
      </dgm:t>
    </dgm:pt>
    <dgm:pt modelId="{215BAD4A-7964-4378-9E3A-A68A951F92CC}" type="parTrans" cxnId="{B8E7C4AA-DD7F-45FC-9E8A-5E62D711FD99}">
      <dgm:prSet/>
      <dgm:spPr/>
      <dgm:t>
        <a:bodyPr/>
        <a:lstStyle/>
        <a:p>
          <a:endParaRPr lang="en-US"/>
        </a:p>
      </dgm:t>
    </dgm:pt>
    <dgm:pt modelId="{1218C3D7-4272-424A-8865-B2C751724229}" type="sibTrans" cxnId="{B8E7C4AA-DD7F-45FC-9E8A-5E62D711FD99}">
      <dgm:prSet/>
      <dgm:spPr/>
      <dgm:t>
        <a:bodyPr/>
        <a:lstStyle/>
        <a:p>
          <a:endParaRPr lang="en-US"/>
        </a:p>
      </dgm:t>
    </dgm:pt>
    <dgm:pt modelId="{822A6793-1590-4CB5-9E0B-3CF9DC0AB8AD}">
      <dgm:prSet/>
      <dgm:spPr/>
      <dgm:t>
        <a:bodyPr/>
        <a:lstStyle/>
        <a:p>
          <a:r>
            <a:rPr lang="en-US"/>
            <a:t>Visit ncretiree.com </a:t>
          </a:r>
        </a:p>
      </dgm:t>
    </dgm:pt>
    <dgm:pt modelId="{E4491555-17AE-4B46-90EA-A61DBD2D56F2}" type="parTrans" cxnId="{1E7FBB3A-7829-4609-A640-409AFD606373}">
      <dgm:prSet/>
      <dgm:spPr/>
      <dgm:t>
        <a:bodyPr/>
        <a:lstStyle/>
        <a:p>
          <a:endParaRPr lang="en-US"/>
        </a:p>
      </dgm:t>
    </dgm:pt>
    <dgm:pt modelId="{6B4EA99D-8610-47EE-AB01-38E3DD9D5D10}" type="sibTrans" cxnId="{1E7FBB3A-7829-4609-A640-409AFD606373}">
      <dgm:prSet/>
      <dgm:spPr/>
      <dgm:t>
        <a:bodyPr/>
        <a:lstStyle/>
        <a:p>
          <a:endParaRPr lang="en-US"/>
        </a:p>
      </dgm:t>
    </dgm:pt>
    <dgm:pt modelId="{D6EA8C2C-6933-4922-9751-42A5EBC69E11}">
      <dgm:prSet/>
      <dgm:spPr/>
      <dgm:t>
        <a:bodyPr/>
        <a:lstStyle/>
        <a:p>
          <a:r>
            <a:rPr lang="en-US"/>
            <a:t>Call Pierce Insurance: 855-627-3847</a:t>
          </a:r>
        </a:p>
      </dgm:t>
    </dgm:pt>
    <dgm:pt modelId="{4EE35491-F7F9-4B03-AD43-9361221A009B}" type="parTrans" cxnId="{1DBAF6D1-F26D-416A-ABA6-6640A59F1AE8}">
      <dgm:prSet/>
      <dgm:spPr/>
      <dgm:t>
        <a:bodyPr/>
        <a:lstStyle/>
        <a:p>
          <a:endParaRPr lang="en-US"/>
        </a:p>
      </dgm:t>
    </dgm:pt>
    <dgm:pt modelId="{3037AAAB-F79D-4223-AA17-6C28BFC3B37A}" type="sibTrans" cxnId="{1DBAF6D1-F26D-416A-ABA6-6640A59F1AE8}">
      <dgm:prSet/>
      <dgm:spPr/>
      <dgm:t>
        <a:bodyPr/>
        <a:lstStyle/>
        <a:p>
          <a:endParaRPr lang="en-US"/>
        </a:p>
      </dgm:t>
    </dgm:pt>
    <dgm:pt modelId="{DD90B6F5-20B3-461E-9A16-10D114875675}">
      <dgm:prSet/>
      <dgm:spPr/>
      <dgm:t>
        <a:bodyPr/>
        <a:lstStyle/>
        <a:p>
          <a:r>
            <a:rPr lang="en-US" b="1"/>
            <a:t>What supplemental benefits are available to new retirees?</a:t>
          </a:r>
          <a:endParaRPr lang="en-US"/>
        </a:p>
      </dgm:t>
    </dgm:pt>
    <dgm:pt modelId="{F0587381-0BFD-4490-B28B-20F839CC9C7D}" type="parTrans" cxnId="{E16EC8C2-A944-4F0B-AA41-95CC762E9844}">
      <dgm:prSet/>
      <dgm:spPr/>
      <dgm:t>
        <a:bodyPr/>
        <a:lstStyle/>
        <a:p>
          <a:endParaRPr lang="en-US"/>
        </a:p>
      </dgm:t>
    </dgm:pt>
    <dgm:pt modelId="{381130B4-D59B-4894-8CC1-A6FF0081F910}" type="sibTrans" cxnId="{E16EC8C2-A944-4F0B-AA41-95CC762E9844}">
      <dgm:prSet/>
      <dgm:spPr/>
      <dgm:t>
        <a:bodyPr/>
        <a:lstStyle/>
        <a:p>
          <a:endParaRPr lang="en-US"/>
        </a:p>
      </dgm:t>
    </dgm:pt>
    <dgm:pt modelId="{1354D557-7062-44BC-8114-4D8D76616769}">
      <dgm:prSet/>
      <dgm:spPr/>
      <dgm:t>
        <a:bodyPr/>
        <a:lstStyle/>
        <a:p>
          <a:r>
            <a:rPr lang="en-US"/>
            <a:t>Identity Theft Protection					</a:t>
          </a:r>
        </a:p>
      </dgm:t>
    </dgm:pt>
    <dgm:pt modelId="{311318A1-8F31-4D02-B875-EF656951F641}" type="parTrans" cxnId="{920D3A80-6894-4616-B4A7-CCD1AC5605FF}">
      <dgm:prSet/>
      <dgm:spPr/>
      <dgm:t>
        <a:bodyPr/>
        <a:lstStyle/>
        <a:p>
          <a:endParaRPr lang="en-US"/>
        </a:p>
      </dgm:t>
    </dgm:pt>
    <dgm:pt modelId="{52CC521D-8D85-4DDC-B0A1-58193FE05013}" type="sibTrans" cxnId="{920D3A80-6894-4616-B4A7-CCD1AC5605FF}">
      <dgm:prSet/>
      <dgm:spPr/>
      <dgm:t>
        <a:bodyPr/>
        <a:lstStyle/>
        <a:p>
          <a:endParaRPr lang="en-US"/>
        </a:p>
      </dgm:t>
    </dgm:pt>
    <dgm:pt modelId="{CC68A1E9-7F15-4EF1-BC12-BCAD944EC5FC}">
      <dgm:prSet/>
      <dgm:spPr/>
      <dgm:t>
        <a:bodyPr/>
        <a:lstStyle/>
        <a:p>
          <a:pPr rtl="0"/>
          <a:r>
            <a:rPr lang="en-US"/>
            <a:t>Dental</a:t>
          </a:r>
          <a:r>
            <a:rPr lang="en-US">
              <a:latin typeface="Trebuchet MS" panose="020B0603020202020204"/>
            </a:rPr>
            <a:t> Insurance</a:t>
          </a:r>
          <a:endParaRPr lang="en-US"/>
        </a:p>
      </dgm:t>
    </dgm:pt>
    <dgm:pt modelId="{C49D013B-7183-4E76-818E-EE1EF1B04353}" type="parTrans" cxnId="{60D174D2-057B-4B70-AC82-FB90FEDAED3D}">
      <dgm:prSet/>
      <dgm:spPr/>
      <dgm:t>
        <a:bodyPr/>
        <a:lstStyle/>
        <a:p>
          <a:endParaRPr lang="en-US"/>
        </a:p>
      </dgm:t>
    </dgm:pt>
    <dgm:pt modelId="{39641C72-D613-482C-9E76-FB695A08AB08}" type="sibTrans" cxnId="{60D174D2-057B-4B70-AC82-FB90FEDAED3D}">
      <dgm:prSet/>
      <dgm:spPr/>
      <dgm:t>
        <a:bodyPr/>
        <a:lstStyle/>
        <a:p>
          <a:endParaRPr lang="en-US"/>
        </a:p>
      </dgm:t>
    </dgm:pt>
    <dgm:pt modelId="{2FE35323-ED6D-4F03-91FD-587365CEA95F}">
      <dgm:prSet/>
      <dgm:spPr/>
      <dgm:t>
        <a:bodyPr/>
        <a:lstStyle/>
        <a:p>
          <a:pPr rtl="0"/>
          <a:r>
            <a:rPr lang="en-US"/>
            <a:t>Vision</a:t>
          </a:r>
          <a:r>
            <a:rPr lang="en-US">
              <a:latin typeface="Trebuchet MS" panose="020B0603020202020204"/>
            </a:rPr>
            <a:t> Insurance</a:t>
          </a:r>
          <a:endParaRPr lang="en-US"/>
        </a:p>
      </dgm:t>
    </dgm:pt>
    <dgm:pt modelId="{0C55DE78-6E9C-4B87-BFE7-5D41E1C7FF4B}" type="parTrans" cxnId="{323F04F8-2181-4828-8A59-9A7F969E2EAE}">
      <dgm:prSet/>
      <dgm:spPr/>
      <dgm:t>
        <a:bodyPr/>
        <a:lstStyle/>
        <a:p>
          <a:endParaRPr lang="en-US"/>
        </a:p>
      </dgm:t>
    </dgm:pt>
    <dgm:pt modelId="{AC8963F6-EED7-4FB1-8D1B-6FD7998E02EA}" type="sibTrans" cxnId="{323F04F8-2181-4828-8A59-9A7F969E2EAE}">
      <dgm:prSet/>
      <dgm:spPr/>
      <dgm:t>
        <a:bodyPr/>
        <a:lstStyle/>
        <a:p>
          <a:endParaRPr lang="en-US"/>
        </a:p>
      </dgm:t>
    </dgm:pt>
    <dgm:pt modelId="{D01D0BB4-5E26-463B-8C2C-1C4F543334D9}">
      <dgm:prSet/>
      <dgm:spPr/>
      <dgm:t>
        <a:bodyPr/>
        <a:lstStyle/>
        <a:p>
          <a:r>
            <a:rPr lang="en-US"/>
            <a:t>Whole Life with Long-Term Care</a:t>
          </a:r>
        </a:p>
      </dgm:t>
    </dgm:pt>
    <dgm:pt modelId="{D39330BA-E98F-4EB2-BBE5-2F91DECC9935}" type="parTrans" cxnId="{79DE479A-6D7E-4ECB-8CAB-660459D8E497}">
      <dgm:prSet/>
      <dgm:spPr/>
      <dgm:t>
        <a:bodyPr/>
        <a:lstStyle/>
        <a:p>
          <a:endParaRPr lang="en-US"/>
        </a:p>
      </dgm:t>
    </dgm:pt>
    <dgm:pt modelId="{576CBA14-94E0-4AB4-8090-2715161C1E65}" type="sibTrans" cxnId="{79DE479A-6D7E-4ECB-8CAB-660459D8E497}">
      <dgm:prSet/>
      <dgm:spPr/>
      <dgm:t>
        <a:bodyPr/>
        <a:lstStyle/>
        <a:p>
          <a:endParaRPr lang="en-US"/>
        </a:p>
      </dgm:t>
    </dgm:pt>
    <dgm:pt modelId="{1B57E7BB-EAF9-4F07-8C0D-1FA327D086A6}" type="pres">
      <dgm:prSet presAssocID="{35692A10-81D2-4871-94FF-0B7C63E565A0}" presName="vert0" presStyleCnt="0">
        <dgm:presLayoutVars>
          <dgm:dir/>
          <dgm:animOne val="branch"/>
          <dgm:animLvl val="lvl"/>
        </dgm:presLayoutVars>
      </dgm:prSet>
      <dgm:spPr/>
    </dgm:pt>
    <dgm:pt modelId="{3FFA1D53-E99B-450D-8DDE-43E8A823E144}" type="pres">
      <dgm:prSet presAssocID="{0EB678CE-81F7-4AAA-8830-115817EED524}" presName="thickLine" presStyleLbl="alignNode1" presStyleIdx="0" presStyleCnt="8"/>
      <dgm:spPr/>
    </dgm:pt>
    <dgm:pt modelId="{43A0BFAC-ACFD-4285-861A-0E14729B76FD}" type="pres">
      <dgm:prSet presAssocID="{0EB678CE-81F7-4AAA-8830-115817EED524}" presName="horz1" presStyleCnt="0"/>
      <dgm:spPr/>
    </dgm:pt>
    <dgm:pt modelId="{38A9A768-1EB1-4E68-B101-115860B928FA}" type="pres">
      <dgm:prSet presAssocID="{0EB678CE-81F7-4AAA-8830-115817EED524}" presName="tx1" presStyleLbl="revTx" presStyleIdx="0" presStyleCnt="8"/>
      <dgm:spPr/>
    </dgm:pt>
    <dgm:pt modelId="{B98A201C-017A-4827-A1DD-BAB84D570845}" type="pres">
      <dgm:prSet presAssocID="{0EB678CE-81F7-4AAA-8830-115817EED524}" presName="vert1" presStyleCnt="0"/>
      <dgm:spPr/>
    </dgm:pt>
    <dgm:pt modelId="{131EFEA0-ED09-41F7-88DA-4167FC53EBB1}" type="pres">
      <dgm:prSet presAssocID="{822A6793-1590-4CB5-9E0B-3CF9DC0AB8AD}" presName="thickLine" presStyleLbl="alignNode1" presStyleIdx="1" presStyleCnt="8"/>
      <dgm:spPr/>
    </dgm:pt>
    <dgm:pt modelId="{0B2F9C07-E4C6-48A9-9E6E-6EE925E7DE7C}" type="pres">
      <dgm:prSet presAssocID="{822A6793-1590-4CB5-9E0B-3CF9DC0AB8AD}" presName="horz1" presStyleCnt="0"/>
      <dgm:spPr/>
    </dgm:pt>
    <dgm:pt modelId="{3E417255-52CE-4AEA-B204-7AAE078B0C87}" type="pres">
      <dgm:prSet presAssocID="{822A6793-1590-4CB5-9E0B-3CF9DC0AB8AD}" presName="tx1" presStyleLbl="revTx" presStyleIdx="1" presStyleCnt="8"/>
      <dgm:spPr/>
    </dgm:pt>
    <dgm:pt modelId="{E8C4419C-9C47-46AC-8236-4A5307DAB6C1}" type="pres">
      <dgm:prSet presAssocID="{822A6793-1590-4CB5-9E0B-3CF9DC0AB8AD}" presName="vert1" presStyleCnt="0"/>
      <dgm:spPr/>
    </dgm:pt>
    <dgm:pt modelId="{F2CDA376-AA34-48B9-AC4D-CBE77FA85153}" type="pres">
      <dgm:prSet presAssocID="{D6EA8C2C-6933-4922-9751-42A5EBC69E11}" presName="thickLine" presStyleLbl="alignNode1" presStyleIdx="2" presStyleCnt="8"/>
      <dgm:spPr/>
    </dgm:pt>
    <dgm:pt modelId="{D5EC32DA-542F-4F5E-A53E-9154474B20E8}" type="pres">
      <dgm:prSet presAssocID="{D6EA8C2C-6933-4922-9751-42A5EBC69E11}" presName="horz1" presStyleCnt="0"/>
      <dgm:spPr/>
    </dgm:pt>
    <dgm:pt modelId="{F6803D7B-33DB-4CCE-8218-FEB3A7FE8407}" type="pres">
      <dgm:prSet presAssocID="{D6EA8C2C-6933-4922-9751-42A5EBC69E11}" presName="tx1" presStyleLbl="revTx" presStyleIdx="2" presStyleCnt="8"/>
      <dgm:spPr/>
    </dgm:pt>
    <dgm:pt modelId="{97F9F5DD-E85A-4D23-9DA5-6599FE69084C}" type="pres">
      <dgm:prSet presAssocID="{D6EA8C2C-6933-4922-9751-42A5EBC69E11}" presName="vert1" presStyleCnt="0"/>
      <dgm:spPr/>
    </dgm:pt>
    <dgm:pt modelId="{9A9AE7FD-3362-4B46-86D8-790AFF251141}" type="pres">
      <dgm:prSet presAssocID="{DD90B6F5-20B3-461E-9A16-10D114875675}" presName="thickLine" presStyleLbl="alignNode1" presStyleIdx="3" presStyleCnt="8"/>
      <dgm:spPr/>
    </dgm:pt>
    <dgm:pt modelId="{B720DBB9-9528-4235-8064-707EA57C5239}" type="pres">
      <dgm:prSet presAssocID="{DD90B6F5-20B3-461E-9A16-10D114875675}" presName="horz1" presStyleCnt="0"/>
      <dgm:spPr/>
    </dgm:pt>
    <dgm:pt modelId="{D780728E-49AE-42A9-A72E-39F42F3A34AE}" type="pres">
      <dgm:prSet presAssocID="{DD90B6F5-20B3-461E-9A16-10D114875675}" presName="tx1" presStyleLbl="revTx" presStyleIdx="3" presStyleCnt="8"/>
      <dgm:spPr/>
    </dgm:pt>
    <dgm:pt modelId="{2502DC3D-3576-476C-A5D1-23B93935782B}" type="pres">
      <dgm:prSet presAssocID="{DD90B6F5-20B3-461E-9A16-10D114875675}" presName="vert1" presStyleCnt="0"/>
      <dgm:spPr/>
    </dgm:pt>
    <dgm:pt modelId="{854E2FC3-016A-4F04-906C-B83E595022F1}" type="pres">
      <dgm:prSet presAssocID="{1354D557-7062-44BC-8114-4D8D76616769}" presName="thickLine" presStyleLbl="alignNode1" presStyleIdx="4" presStyleCnt="8"/>
      <dgm:spPr/>
    </dgm:pt>
    <dgm:pt modelId="{DBB6E5E5-670D-48C5-8D2A-2CAA1E4AAE73}" type="pres">
      <dgm:prSet presAssocID="{1354D557-7062-44BC-8114-4D8D76616769}" presName="horz1" presStyleCnt="0"/>
      <dgm:spPr/>
    </dgm:pt>
    <dgm:pt modelId="{8A2E2B13-EFE9-4A0A-927B-03077466AD91}" type="pres">
      <dgm:prSet presAssocID="{1354D557-7062-44BC-8114-4D8D76616769}" presName="tx1" presStyleLbl="revTx" presStyleIdx="4" presStyleCnt="8"/>
      <dgm:spPr/>
    </dgm:pt>
    <dgm:pt modelId="{0A1D5AFB-3864-491B-9E6F-271740BE9E62}" type="pres">
      <dgm:prSet presAssocID="{1354D557-7062-44BC-8114-4D8D76616769}" presName="vert1" presStyleCnt="0"/>
      <dgm:spPr/>
    </dgm:pt>
    <dgm:pt modelId="{B766D385-CA08-4AF1-8FC8-D39EED736793}" type="pres">
      <dgm:prSet presAssocID="{CC68A1E9-7F15-4EF1-BC12-BCAD944EC5FC}" presName="thickLine" presStyleLbl="alignNode1" presStyleIdx="5" presStyleCnt="8"/>
      <dgm:spPr/>
    </dgm:pt>
    <dgm:pt modelId="{DBAB4631-6DBF-4C16-94FE-4DA36B058FCC}" type="pres">
      <dgm:prSet presAssocID="{CC68A1E9-7F15-4EF1-BC12-BCAD944EC5FC}" presName="horz1" presStyleCnt="0"/>
      <dgm:spPr/>
    </dgm:pt>
    <dgm:pt modelId="{D81D4003-69AB-4E50-B240-942E39DC2008}" type="pres">
      <dgm:prSet presAssocID="{CC68A1E9-7F15-4EF1-BC12-BCAD944EC5FC}" presName="tx1" presStyleLbl="revTx" presStyleIdx="5" presStyleCnt="8"/>
      <dgm:spPr/>
    </dgm:pt>
    <dgm:pt modelId="{27365D33-9CCF-49C7-B107-DDCEF941DD41}" type="pres">
      <dgm:prSet presAssocID="{CC68A1E9-7F15-4EF1-BC12-BCAD944EC5FC}" presName="vert1" presStyleCnt="0"/>
      <dgm:spPr/>
    </dgm:pt>
    <dgm:pt modelId="{C9BE55B4-D7DE-432F-A8F0-16A64650ACF1}" type="pres">
      <dgm:prSet presAssocID="{2FE35323-ED6D-4F03-91FD-587365CEA95F}" presName="thickLine" presStyleLbl="alignNode1" presStyleIdx="6" presStyleCnt="8"/>
      <dgm:spPr/>
    </dgm:pt>
    <dgm:pt modelId="{A6EB4212-1D62-4405-949F-BCA7209F5DD4}" type="pres">
      <dgm:prSet presAssocID="{2FE35323-ED6D-4F03-91FD-587365CEA95F}" presName="horz1" presStyleCnt="0"/>
      <dgm:spPr/>
    </dgm:pt>
    <dgm:pt modelId="{B024EAE6-10BC-4B13-9784-01CB027B2DD9}" type="pres">
      <dgm:prSet presAssocID="{2FE35323-ED6D-4F03-91FD-587365CEA95F}" presName="tx1" presStyleLbl="revTx" presStyleIdx="6" presStyleCnt="8"/>
      <dgm:spPr/>
    </dgm:pt>
    <dgm:pt modelId="{302F23FB-317E-4289-805B-99859B25E2D5}" type="pres">
      <dgm:prSet presAssocID="{2FE35323-ED6D-4F03-91FD-587365CEA95F}" presName="vert1" presStyleCnt="0"/>
      <dgm:spPr/>
    </dgm:pt>
    <dgm:pt modelId="{6B098E74-AC73-4E5A-9A73-60132406B5C9}" type="pres">
      <dgm:prSet presAssocID="{D01D0BB4-5E26-463B-8C2C-1C4F543334D9}" presName="thickLine" presStyleLbl="alignNode1" presStyleIdx="7" presStyleCnt="8"/>
      <dgm:spPr/>
    </dgm:pt>
    <dgm:pt modelId="{E9052DD7-7429-4CF1-ADFF-CD488F2A38E0}" type="pres">
      <dgm:prSet presAssocID="{D01D0BB4-5E26-463B-8C2C-1C4F543334D9}" presName="horz1" presStyleCnt="0"/>
      <dgm:spPr/>
    </dgm:pt>
    <dgm:pt modelId="{13BDB7FC-D4B6-427F-A75E-7A33D818497F}" type="pres">
      <dgm:prSet presAssocID="{D01D0BB4-5E26-463B-8C2C-1C4F543334D9}" presName="tx1" presStyleLbl="revTx" presStyleIdx="7" presStyleCnt="8"/>
      <dgm:spPr/>
    </dgm:pt>
    <dgm:pt modelId="{F55AFE21-49C5-455F-883A-922E9C4427D0}" type="pres">
      <dgm:prSet presAssocID="{D01D0BB4-5E26-463B-8C2C-1C4F543334D9}" presName="vert1" presStyleCnt="0"/>
      <dgm:spPr/>
    </dgm:pt>
  </dgm:ptLst>
  <dgm:cxnLst>
    <dgm:cxn modelId="{E9ED940A-33D8-45D9-B516-340B6B715F31}" type="presOf" srcId="{35692A10-81D2-4871-94FF-0B7C63E565A0}" destId="{1B57E7BB-EAF9-4F07-8C0D-1FA327D086A6}" srcOrd="0" destOrd="0" presId="urn:microsoft.com/office/officeart/2008/layout/LinedList"/>
    <dgm:cxn modelId="{E243FE22-EE5F-4C10-BA49-4458099B888E}" type="presOf" srcId="{D01D0BB4-5E26-463B-8C2C-1C4F543334D9}" destId="{13BDB7FC-D4B6-427F-A75E-7A33D818497F}" srcOrd="0" destOrd="0" presId="urn:microsoft.com/office/officeart/2008/layout/LinedList"/>
    <dgm:cxn modelId="{1E7FBB3A-7829-4609-A640-409AFD606373}" srcId="{35692A10-81D2-4871-94FF-0B7C63E565A0}" destId="{822A6793-1590-4CB5-9E0B-3CF9DC0AB8AD}" srcOrd="1" destOrd="0" parTransId="{E4491555-17AE-4B46-90EA-A61DBD2D56F2}" sibTransId="{6B4EA99D-8610-47EE-AB01-38E3DD9D5D10}"/>
    <dgm:cxn modelId="{D248C279-3330-4B0B-8EBF-F2C7CCD93379}" type="presOf" srcId="{CC68A1E9-7F15-4EF1-BC12-BCAD944EC5FC}" destId="{D81D4003-69AB-4E50-B240-942E39DC2008}" srcOrd="0" destOrd="0" presId="urn:microsoft.com/office/officeart/2008/layout/LinedList"/>
    <dgm:cxn modelId="{920D3A80-6894-4616-B4A7-CCD1AC5605FF}" srcId="{35692A10-81D2-4871-94FF-0B7C63E565A0}" destId="{1354D557-7062-44BC-8114-4D8D76616769}" srcOrd="4" destOrd="0" parTransId="{311318A1-8F31-4D02-B875-EF656951F641}" sibTransId="{52CC521D-8D85-4DDC-B0A1-58193FE05013}"/>
    <dgm:cxn modelId="{C400718D-ED6E-4F7B-82A5-CB53FDE93271}" type="presOf" srcId="{0EB678CE-81F7-4AAA-8830-115817EED524}" destId="{38A9A768-1EB1-4E68-B101-115860B928FA}" srcOrd="0" destOrd="0" presId="urn:microsoft.com/office/officeart/2008/layout/LinedList"/>
    <dgm:cxn modelId="{79DE479A-6D7E-4ECB-8CAB-660459D8E497}" srcId="{35692A10-81D2-4871-94FF-0B7C63E565A0}" destId="{D01D0BB4-5E26-463B-8C2C-1C4F543334D9}" srcOrd="7" destOrd="0" parTransId="{D39330BA-E98F-4EB2-BBE5-2F91DECC9935}" sibTransId="{576CBA14-94E0-4AB4-8090-2715161C1E65}"/>
    <dgm:cxn modelId="{B8E7C4AA-DD7F-45FC-9E8A-5E62D711FD99}" srcId="{35692A10-81D2-4871-94FF-0B7C63E565A0}" destId="{0EB678CE-81F7-4AAA-8830-115817EED524}" srcOrd="0" destOrd="0" parTransId="{215BAD4A-7964-4378-9E3A-A68A951F92CC}" sibTransId="{1218C3D7-4272-424A-8865-B2C751724229}"/>
    <dgm:cxn modelId="{E16EC8C2-A944-4F0B-AA41-95CC762E9844}" srcId="{35692A10-81D2-4871-94FF-0B7C63E565A0}" destId="{DD90B6F5-20B3-461E-9A16-10D114875675}" srcOrd="3" destOrd="0" parTransId="{F0587381-0BFD-4490-B28B-20F839CC9C7D}" sibTransId="{381130B4-D59B-4894-8CC1-A6FF0081F910}"/>
    <dgm:cxn modelId="{9EEE63C5-DA1E-48CC-B3C6-4A39E5C19E9E}" type="presOf" srcId="{822A6793-1590-4CB5-9E0B-3CF9DC0AB8AD}" destId="{3E417255-52CE-4AEA-B204-7AAE078B0C87}" srcOrd="0" destOrd="0" presId="urn:microsoft.com/office/officeart/2008/layout/LinedList"/>
    <dgm:cxn modelId="{507C0BCA-9572-427C-8B7A-EB52CA66BC2E}" type="presOf" srcId="{D6EA8C2C-6933-4922-9751-42A5EBC69E11}" destId="{F6803D7B-33DB-4CCE-8218-FEB3A7FE8407}" srcOrd="0" destOrd="0" presId="urn:microsoft.com/office/officeart/2008/layout/LinedList"/>
    <dgm:cxn modelId="{15B0AFCE-D0DE-4305-ACD5-F9F70239FA09}" type="presOf" srcId="{2FE35323-ED6D-4F03-91FD-587365CEA95F}" destId="{B024EAE6-10BC-4B13-9784-01CB027B2DD9}" srcOrd="0" destOrd="0" presId="urn:microsoft.com/office/officeart/2008/layout/LinedList"/>
    <dgm:cxn modelId="{1DBAF6D1-F26D-416A-ABA6-6640A59F1AE8}" srcId="{35692A10-81D2-4871-94FF-0B7C63E565A0}" destId="{D6EA8C2C-6933-4922-9751-42A5EBC69E11}" srcOrd="2" destOrd="0" parTransId="{4EE35491-F7F9-4B03-AD43-9361221A009B}" sibTransId="{3037AAAB-F79D-4223-AA17-6C28BFC3B37A}"/>
    <dgm:cxn modelId="{60D174D2-057B-4B70-AC82-FB90FEDAED3D}" srcId="{35692A10-81D2-4871-94FF-0B7C63E565A0}" destId="{CC68A1E9-7F15-4EF1-BC12-BCAD944EC5FC}" srcOrd="5" destOrd="0" parTransId="{C49D013B-7183-4E76-818E-EE1EF1B04353}" sibTransId="{39641C72-D613-482C-9E76-FB695A08AB08}"/>
    <dgm:cxn modelId="{92DE98D5-7CC7-47A6-AD5D-A4E0E36EC1D4}" type="presOf" srcId="{1354D557-7062-44BC-8114-4D8D76616769}" destId="{8A2E2B13-EFE9-4A0A-927B-03077466AD91}" srcOrd="0" destOrd="0" presId="urn:microsoft.com/office/officeart/2008/layout/LinedList"/>
    <dgm:cxn modelId="{323F04F8-2181-4828-8A59-9A7F969E2EAE}" srcId="{35692A10-81D2-4871-94FF-0B7C63E565A0}" destId="{2FE35323-ED6D-4F03-91FD-587365CEA95F}" srcOrd="6" destOrd="0" parTransId="{0C55DE78-6E9C-4B87-BFE7-5D41E1C7FF4B}" sibTransId="{AC8963F6-EED7-4FB1-8D1B-6FD7998E02EA}"/>
    <dgm:cxn modelId="{0E5192F8-EF3F-4844-923C-80BDD5D06B88}" type="presOf" srcId="{DD90B6F5-20B3-461E-9A16-10D114875675}" destId="{D780728E-49AE-42A9-A72E-39F42F3A34AE}" srcOrd="0" destOrd="0" presId="urn:microsoft.com/office/officeart/2008/layout/LinedList"/>
    <dgm:cxn modelId="{B7F95F99-F9FE-44F0-BBE8-79D9D789CD40}" type="presParOf" srcId="{1B57E7BB-EAF9-4F07-8C0D-1FA327D086A6}" destId="{3FFA1D53-E99B-450D-8DDE-43E8A823E144}" srcOrd="0" destOrd="0" presId="urn:microsoft.com/office/officeart/2008/layout/LinedList"/>
    <dgm:cxn modelId="{12A0E176-0499-4ED5-B9A0-82586ABCE4C7}" type="presParOf" srcId="{1B57E7BB-EAF9-4F07-8C0D-1FA327D086A6}" destId="{43A0BFAC-ACFD-4285-861A-0E14729B76FD}" srcOrd="1" destOrd="0" presId="urn:microsoft.com/office/officeart/2008/layout/LinedList"/>
    <dgm:cxn modelId="{33AF2462-BF73-486B-BF5A-F0A4D1CBBD9E}" type="presParOf" srcId="{43A0BFAC-ACFD-4285-861A-0E14729B76FD}" destId="{38A9A768-1EB1-4E68-B101-115860B928FA}" srcOrd="0" destOrd="0" presId="urn:microsoft.com/office/officeart/2008/layout/LinedList"/>
    <dgm:cxn modelId="{3EE5F965-0753-44D9-B29E-09868A3E3403}" type="presParOf" srcId="{43A0BFAC-ACFD-4285-861A-0E14729B76FD}" destId="{B98A201C-017A-4827-A1DD-BAB84D570845}" srcOrd="1" destOrd="0" presId="urn:microsoft.com/office/officeart/2008/layout/LinedList"/>
    <dgm:cxn modelId="{2C56F8C5-14BB-4FBF-91F6-CC0AF6B9B934}" type="presParOf" srcId="{1B57E7BB-EAF9-4F07-8C0D-1FA327D086A6}" destId="{131EFEA0-ED09-41F7-88DA-4167FC53EBB1}" srcOrd="2" destOrd="0" presId="urn:microsoft.com/office/officeart/2008/layout/LinedList"/>
    <dgm:cxn modelId="{AEB792A0-9623-4324-A75C-C50B2C3CBD07}" type="presParOf" srcId="{1B57E7BB-EAF9-4F07-8C0D-1FA327D086A6}" destId="{0B2F9C07-E4C6-48A9-9E6E-6EE925E7DE7C}" srcOrd="3" destOrd="0" presId="urn:microsoft.com/office/officeart/2008/layout/LinedList"/>
    <dgm:cxn modelId="{4C9918E4-10CF-4042-BEF7-1876629A9FA4}" type="presParOf" srcId="{0B2F9C07-E4C6-48A9-9E6E-6EE925E7DE7C}" destId="{3E417255-52CE-4AEA-B204-7AAE078B0C87}" srcOrd="0" destOrd="0" presId="urn:microsoft.com/office/officeart/2008/layout/LinedList"/>
    <dgm:cxn modelId="{64E0A5BB-BD7C-4BB1-98E3-9C9D084A47E7}" type="presParOf" srcId="{0B2F9C07-E4C6-48A9-9E6E-6EE925E7DE7C}" destId="{E8C4419C-9C47-46AC-8236-4A5307DAB6C1}" srcOrd="1" destOrd="0" presId="urn:microsoft.com/office/officeart/2008/layout/LinedList"/>
    <dgm:cxn modelId="{F7820A4F-1D33-43AB-8EC1-558167D82C24}" type="presParOf" srcId="{1B57E7BB-EAF9-4F07-8C0D-1FA327D086A6}" destId="{F2CDA376-AA34-48B9-AC4D-CBE77FA85153}" srcOrd="4" destOrd="0" presId="urn:microsoft.com/office/officeart/2008/layout/LinedList"/>
    <dgm:cxn modelId="{E3642BD0-8EF6-41EC-91B2-B8A6719664A0}" type="presParOf" srcId="{1B57E7BB-EAF9-4F07-8C0D-1FA327D086A6}" destId="{D5EC32DA-542F-4F5E-A53E-9154474B20E8}" srcOrd="5" destOrd="0" presId="urn:microsoft.com/office/officeart/2008/layout/LinedList"/>
    <dgm:cxn modelId="{03C7087E-AB8C-4A38-87B3-87C2F9668A0C}" type="presParOf" srcId="{D5EC32DA-542F-4F5E-A53E-9154474B20E8}" destId="{F6803D7B-33DB-4CCE-8218-FEB3A7FE8407}" srcOrd="0" destOrd="0" presId="urn:microsoft.com/office/officeart/2008/layout/LinedList"/>
    <dgm:cxn modelId="{FC99C361-7DCC-4F69-8ED7-F9FB17683E10}" type="presParOf" srcId="{D5EC32DA-542F-4F5E-A53E-9154474B20E8}" destId="{97F9F5DD-E85A-4D23-9DA5-6599FE69084C}" srcOrd="1" destOrd="0" presId="urn:microsoft.com/office/officeart/2008/layout/LinedList"/>
    <dgm:cxn modelId="{004DA342-AEC2-4FB5-95E4-D34A9337CAC2}" type="presParOf" srcId="{1B57E7BB-EAF9-4F07-8C0D-1FA327D086A6}" destId="{9A9AE7FD-3362-4B46-86D8-790AFF251141}" srcOrd="6" destOrd="0" presId="urn:microsoft.com/office/officeart/2008/layout/LinedList"/>
    <dgm:cxn modelId="{65AA7FF6-8675-4078-9666-1D6D2C3934AE}" type="presParOf" srcId="{1B57E7BB-EAF9-4F07-8C0D-1FA327D086A6}" destId="{B720DBB9-9528-4235-8064-707EA57C5239}" srcOrd="7" destOrd="0" presId="urn:microsoft.com/office/officeart/2008/layout/LinedList"/>
    <dgm:cxn modelId="{C5ACC0F6-A9B3-45F0-9A50-32043A2AE429}" type="presParOf" srcId="{B720DBB9-9528-4235-8064-707EA57C5239}" destId="{D780728E-49AE-42A9-A72E-39F42F3A34AE}" srcOrd="0" destOrd="0" presId="urn:microsoft.com/office/officeart/2008/layout/LinedList"/>
    <dgm:cxn modelId="{51B4B385-3FAD-4F8F-9918-9B31E1B5C460}" type="presParOf" srcId="{B720DBB9-9528-4235-8064-707EA57C5239}" destId="{2502DC3D-3576-476C-A5D1-23B93935782B}" srcOrd="1" destOrd="0" presId="urn:microsoft.com/office/officeart/2008/layout/LinedList"/>
    <dgm:cxn modelId="{5BB3F22C-F9D3-4E83-BBCA-5F2501B4F64D}" type="presParOf" srcId="{1B57E7BB-EAF9-4F07-8C0D-1FA327D086A6}" destId="{854E2FC3-016A-4F04-906C-B83E595022F1}" srcOrd="8" destOrd="0" presId="urn:microsoft.com/office/officeart/2008/layout/LinedList"/>
    <dgm:cxn modelId="{F05640B0-E991-443C-9D7C-4F23F3FA581C}" type="presParOf" srcId="{1B57E7BB-EAF9-4F07-8C0D-1FA327D086A6}" destId="{DBB6E5E5-670D-48C5-8D2A-2CAA1E4AAE73}" srcOrd="9" destOrd="0" presId="urn:microsoft.com/office/officeart/2008/layout/LinedList"/>
    <dgm:cxn modelId="{96D359E1-F004-40BB-9211-A431C3C7E03B}" type="presParOf" srcId="{DBB6E5E5-670D-48C5-8D2A-2CAA1E4AAE73}" destId="{8A2E2B13-EFE9-4A0A-927B-03077466AD91}" srcOrd="0" destOrd="0" presId="urn:microsoft.com/office/officeart/2008/layout/LinedList"/>
    <dgm:cxn modelId="{DCD98342-91C9-4D47-B1CC-A1C7DA42C912}" type="presParOf" srcId="{DBB6E5E5-670D-48C5-8D2A-2CAA1E4AAE73}" destId="{0A1D5AFB-3864-491B-9E6F-271740BE9E62}" srcOrd="1" destOrd="0" presId="urn:microsoft.com/office/officeart/2008/layout/LinedList"/>
    <dgm:cxn modelId="{D4C7A206-7611-4933-9DCD-4ABCAC59AB4F}" type="presParOf" srcId="{1B57E7BB-EAF9-4F07-8C0D-1FA327D086A6}" destId="{B766D385-CA08-4AF1-8FC8-D39EED736793}" srcOrd="10" destOrd="0" presId="urn:microsoft.com/office/officeart/2008/layout/LinedList"/>
    <dgm:cxn modelId="{4637CB65-9BD8-44F4-90A9-64110543774B}" type="presParOf" srcId="{1B57E7BB-EAF9-4F07-8C0D-1FA327D086A6}" destId="{DBAB4631-6DBF-4C16-94FE-4DA36B058FCC}" srcOrd="11" destOrd="0" presId="urn:microsoft.com/office/officeart/2008/layout/LinedList"/>
    <dgm:cxn modelId="{51DE0AA8-A274-44CC-9FBF-09CA983D18BD}" type="presParOf" srcId="{DBAB4631-6DBF-4C16-94FE-4DA36B058FCC}" destId="{D81D4003-69AB-4E50-B240-942E39DC2008}" srcOrd="0" destOrd="0" presId="urn:microsoft.com/office/officeart/2008/layout/LinedList"/>
    <dgm:cxn modelId="{ED4FE2A9-FC3D-4FE8-89C1-04176DEDDC04}" type="presParOf" srcId="{DBAB4631-6DBF-4C16-94FE-4DA36B058FCC}" destId="{27365D33-9CCF-49C7-B107-DDCEF941DD41}" srcOrd="1" destOrd="0" presId="urn:microsoft.com/office/officeart/2008/layout/LinedList"/>
    <dgm:cxn modelId="{EEB6C6E0-C8A7-448F-AC9C-45307F2C7255}" type="presParOf" srcId="{1B57E7BB-EAF9-4F07-8C0D-1FA327D086A6}" destId="{C9BE55B4-D7DE-432F-A8F0-16A64650ACF1}" srcOrd="12" destOrd="0" presId="urn:microsoft.com/office/officeart/2008/layout/LinedList"/>
    <dgm:cxn modelId="{F7014833-6168-4914-BFE4-2C1B5B89845C}" type="presParOf" srcId="{1B57E7BB-EAF9-4F07-8C0D-1FA327D086A6}" destId="{A6EB4212-1D62-4405-949F-BCA7209F5DD4}" srcOrd="13" destOrd="0" presId="urn:microsoft.com/office/officeart/2008/layout/LinedList"/>
    <dgm:cxn modelId="{39F36019-1D79-43F8-B8A4-27C8934C8958}" type="presParOf" srcId="{A6EB4212-1D62-4405-949F-BCA7209F5DD4}" destId="{B024EAE6-10BC-4B13-9784-01CB027B2DD9}" srcOrd="0" destOrd="0" presId="urn:microsoft.com/office/officeart/2008/layout/LinedList"/>
    <dgm:cxn modelId="{5D6728B0-7FC5-43D2-84A2-E3FFAE755352}" type="presParOf" srcId="{A6EB4212-1D62-4405-949F-BCA7209F5DD4}" destId="{302F23FB-317E-4289-805B-99859B25E2D5}" srcOrd="1" destOrd="0" presId="urn:microsoft.com/office/officeart/2008/layout/LinedList"/>
    <dgm:cxn modelId="{425649A2-1AE3-4F6F-A5C9-89B2B4A7859C}" type="presParOf" srcId="{1B57E7BB-EAF9-4F07-8C0D-1FA327D086A6}" destId="{6B098E74-AC73-4E5A-9A73-60132406B5C9}" srcOrd="14" destOrd="0" presId="urn:microsoft.com/office/officeart/2008/layout/LinedList"/>
    <dgm:cxn modelId="{6098B540-D7B2-4F92-8D73-FB108F38EEBF}" type="presParOf" srcId="{1B57E7BB-EAF9-4F07-8C0D-1FA327D086A6}" destId="{E9052DD7-7429-4CF1-ADFF-CD488F2A38E0}" srcOrd="15" destOrd="0" presId="urn:microsoft.com/office/officeart/2008/layout/LinedList"/>
    <dgm:cxn modelId="{DE4A65A3-BADA-466D-846C-DD8BA516975F}" type="presParOf" srcId="{E9052DD7-7429-4CF1-ADFF-CD488F2A38E0}" destId="{13BDB7FC-D4B6-427F-A75E-7A33D818497F}" srcOrd="0" destOrd="0" presId="urn:microsoft.com/office/officeart/2008/layout/LinedList"/>
    <dgm:cxn modelId="{F28E2A8C-CF96-42A2-9BF7-9A66276D8F51}" type="presParOf" srcId="{E9052DD7-7429-4CF1-ADFF-CD488F2A38E0}" destId="{F55AFE21-49C5-455F-883A-922E9C4427D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ADC8B4-9507-47B5-B5E0-5A5489EB0B62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89433DE-E0F8-471B-85EE-3B0E321B2ADB}">
      <dgm:prSet/>
      <dgm:spPr/>
      <dgm:t>
        <a:bodyPr/>
        <a:lstStyle/>
        <a:p>
          <a:r>
            <a:rPr lang="en-US" b="1"/>
            <a:t>Is there an association fee to participate?</a:t>
          </a:r>
          <a:endParaRPr lang="en-US"/>
        </a:p>
      </dgm:t>
    </dgm:pt>
    <dgm:pt modelId="{97C9CEF6-380E-4125-A3DB-A4082212765D}" type="parTrans" cxnId="{0C7D12A5-A60D-4CD3-86A2-88DCA0901A44}">
      <dgm:prSet/>
      <dgm:spPr/>
      <dgm:t>
        <a:bodyPr/>
        <a:lstStyle/>
        <a:p>
          <a:endParaRPr lang="en-US"/>
        </a:p>
      </dgm:t>
    </dgm:pt>
    <dgm:pt modelId="{FA0DB41F-F565-4863-8066-893D36C64AA4}" type="sibTrans" cxnId="{0C7D12A5-A60D-4CD3-86A2-88DCA0901A44}">
      <dgm:prSet/>
      <dgm:spPr/>
      <dgm:t>
        <a:bodyPr/>
        <a:lstStyle/>
        <a:p>
          <a:endParaRPr lang="en-US"/>
        </a:p>
      </dgm:t>
    </dgm:pt>
    <dgm:pt modelId="{58581782-F204-40F8-84AE-208D08452A35}">
      <dgm:prSet/>
      <dgm:spPr/>
      <dgm:t>
        <a:bodyPr/>
        <a:lstStyle/>
        <a:p>
          <a:r>
            <a:rPr lang="en-US"/>
            <a:t>No, all programs are offered directly through the North Carolina Retirement Systems.</a:t>
          </a:r>
        </a:p>
      </dgm:t>
    </dgm:pt>
    <dgm:pt modelId="{53AFCD2B-4AE5-4AE1-AB17-E1D28854CC27}" type="parTrans" cxnId="{1E4C4CD5-73FF-4797-9FFC-3D5B6BB58AA3}">
      <dgm:prSet/>
      <dgm:spPr/>
      <dgm:t>
        <a:bodyPr/>
        <a:lstStyle/>
        <a:p>
          <a:endParaRPr lang="en-US"/>
        </a:p>
      </dgm:t>
    </dgm:pt>
    <dgm:pt modelId="{F064D82B-CC83-4941-8AE5-F36E10416AC2}" type="sibTrans" cxnId="{1E4C4CD5-73FF-4797-9FFC-3D5B6BB58AA3}">
      <dgm:prSet/>
      <dgm:spPr/>
      <dgm:t>
        <a:bodyPr/>
        <a:lstStyle/>
        <a:p>
          <a:endParaRPr lang="en-US"/>
        </a:p>
      </dgm:t>
    </dgm:pt>
    <dgm:pt modelId="{B81B0F8E-04DE-43DA-A46F-F2DDF2837454}">
      <dgm:prSet/>
      <dgm:spPr/>
      <dgm:t>
        <a:bodyPr/>
        <a:lstStyle/>
        <a:p>
          <a:r>
            <a:rPr lang="en-US" b="1"/>
            <a:t>What happens to my existing supplemental benefits when I retire?</a:t>
          </a:r>
          <a:endParaRPr lang="en-US"/>
        </a:p>
      </dgm:t>
    </dgm:pt>
    <dgm:pt modelId="{31AA585D-382F-4D2B-A147-A336D5CA7C9E}" type="parTrans" cxnId="{C802D569-79FF-4099-8C90-20C96C063D31}">
      <dgm:prSet/>
      <dgm:spPr/>
      <dgm:t>
        <a:bodyPr/>
        <a:lstStyle/>
        <a:p>
          <a:endParaRPr lang="en-US"/>
        </a:p>
      </dgm:t>
    </dgm:pt>
    <dgm:pt modelId="{D433865D-2393-4E63-A3BB-34C36A980B9E}" type="sibTrans" cxnId="{C802D569-79FF-4099-8C90-20C96C063D31}">
      <dgm:prSet/>
      <dgm:spPr/>
      <dgm:t>
        <a:bodyPr/>
        <a:lstStyle/>
        <a:p>
          <a:endParaRPr lang="en-US"/>
        </a:p>
      </dgm:t>
    </dgm:pt>
    <dgm:pt modelId="{23057531-04D7-4E2B-84AE-B4D6105E9B69}">
      <dgm:prSet/>
      <dgm:spPr/>
      <dgm:t>
        <a:bodyPr/>
        <a:lstStyle/>
        <a:p>
          <a:r>
            <a:rPr lang="en-US"/>
            <a:t>This depends on the type of coverage you have and who your coverage is with.</a:t>
          </a:r>
        </a:p>
      </dgm:t>
    </dgm:pt>
    <dgm:pt modelId="{D7905B58-24A5-40A3-8373-F9325A7590A7}" type="parTrans" cxnId="{1BD91D32-6463-4562-BD4E-4D0A3E1C1FB5}">
      <dgm:prSet/>
      <dgm:spPr/>
      <dgm:t>
        <a:bodyPr/>
        <a:lstStyle/>
        <a:p>
          <a:endParaRPr lang="en-US"/>
        </a:p>
      </dgm:t>
    </dgm:pt>
    <dgm:pt modelId="{2C6451F6-D8D2-4A72-94D2-9C31C3084F60}" type="sibTrans" cxnId="{1BD91D32-6463-4562-BD4E-4D0A3E1C1FB5}">
      <dgm:prSet/>
      <dgm:spPr/>
      <dgm:t>
        <a:bodyPr/>
        <a:lstStyle/>
        <a:p>
          <a:endParaRPr lang="en-US"/>
        </a:p>
      </dgm:t>
    </dgm:pt>
    <dgm:pt modelId="{6AA4CCC8-9B3D-49EA-99B1-E7B6F38026AC}">
      <dgm:prSet/>
      <dgm:spPr/>
      <dgm:t>
        <a:bodyPr/>
        <a:lstStyle/>
        <a:p>
          <a:r>
            <a:rPr lang="en-US"/>
            <a:t>You should contact your Health Benefit Representative at your worksite to learn about your options.</a:t>
          </a:r>
        </a:p>
      </dgm:t>
    </dgm:pt>
    <dgm:pt modelId="{BE12B121-CDBD-47CC-A3CC-EA71B977F9FB}" type="parTrans" cxnId="{E5439B3A-6E68-45B4-ABD7-C00E7EEF1C06}">
      <dgm:prSet/>
      <dgm:spPr/>
      <dgm:t>
        <a:bodyPr/>
        <a:lstStyle/>
        <a:p>
          <a:endParaRPr lang="en-US"/>
        </a:p>
      </dgm:t>
    </dgm:pt>
    <dgm:pt modelId="{A7B5882B-CDC8-4FB2-B385-F2BC5FC6D468}" type="sibTrans" cxnId="{E5439B3A-6E68-45B4-ABD7-C00E7EEF1C06}">
      <dgm:prSet/>
      <dgm:spPr/>
      <dgm:t>
        <a:bodyPr/>
        <a:lstStyle/>
        <a:p>
          <a:endParaRPr lang="en-US"/>
        </a:p>
      </dgm:t>
    </dgm:pt>
    <dgm:pt modelId="{002C91E4-1A0C-401C-B8F8-0C0D78637DBA}" type="pres">
      <dgm:prSet presAssocID="{09ADC8B4-9507-47B5-B5E0-5A5489EB0B62}" presName="Name0" presStyleCnt="0">
        <dgm:presLayoutVars>
          <dgm:dir/>
          <dgm:animLvl val="lvl"/>
          <dgm:resizeHandles val="exact"/>
        </dgm:presLayoutVars>
      </dgm:prSet>
      <dgm:spPr/>
    </dgm:pt>
    <dgm:pt modelId="{6D3A3890-1052-4944-B2DA-16BE49A79199}" type="pres">
      <dgm:prSet presAssocID="{B81B0F8E-04DE-43DA-A46F-F2DDF2837454}" presName="boxAndChildren" presStyleCnt="0"/>
      <dgm:spPr/>
    </dgm:pt>
    <dgm:pt modelId="{1EDC694E-A211-4BA1-BD95-81B5FEA79974}" type="pres">
      <dgm:prSet presAssocID="{B81B0F8E-04DE-43DA-A46F-F2DDF2837454}" presName="parentTextBox" presStyleLbl="alignNode1" presStyleIdx="0" presStyleCnt="2"/>
      <dgm:spPr/>
    </dgm:pt>
    <dgm:pt modelId="{10AC68C5-93CC-45A9-B0AA-72836EE71F4C}" type="pres">
      <dgm:prSet presAssocID="{B81B0F8E-04DE-43DA-A46F-F2DDF2837454}" presName="descendantBox" presStyleLbl="bgAccFollowNode1" presStyleIdx="0" presStyleCnt="2"/>
      <dgm:spPr/>
    </dgm:pt>
    <dgm:pt modelId="{95B20963-696D-4BD2-ADC9-1616178134E9}" type="pres">
      <dgm:prSet presAssocID="{FA0DB41F-F565-4863-8066-893D36C64AA4}" presName="sp" presStyleCnt="0"/>
      <dgm:spPr/>
    </dgm:pt>
    <dgm:pt modelId="{8A061302-4A2E-4CA7-B78B-3B59AFEE38D9}" type="pres">
      <dgm:prSet presAssocID="{C89433DE-E0F8-471B-85EE-3B0E321B2ADB}" presName="arrowAndChildren" presStyleCnt="0"/>
      <dgm:spPr/>
    </dgm:pt>
    <dgm:pt modelId="{CDF556AC-47CF-48E7-B3A4-AA3136A52CDE}" type="pres">
      <dgm:prSet presAssocID="{C89433DE-E0F8-471B-85EE-3B0E321B2ADB}" presName="parentTextArrow" presStyleLbl="node1" presStyleIdx="0" presStyleCnt="0"/>
      <dgm:spPr/>
    </dgm:pt>
    <dgm:pt modelId="{19C5A38F-D3C2-45A3-9B51-7AD5B61B46A4}" type="pres">
      <dgm:prSet presAssocID="{C89433DE-E0F8-471B-85EE-3B0E321B2ADB}" presName="arrow" presStyleLbl="alignNode1" presStyleIdx="1" presStyleCnt="2"/>
      <dgm:spPr/>
    </dgm:pt>
    <dgm:pt modelId="{6C46D895-A21A-4A1E-8F3C-E5FC4E8D237C}" type="pres">
      <dgm:prSet presAssocID="{C89433DE-E0F8-471B-85EE-3B0E321B2ADB}" presName="descendantArrow" presStyleLbl="bgAccFollowNode1" presStyleIdx="1" presStyleCnt="2"/>
      <dgm:spPr/>
    </dgm:pt>
  </dgm:ptLst>
  <dgm:cxnLst>
    <dgm:cxn modelId="{18FE5009-C904-4985-8F80-B9EA713DD99F}" type="presOf" srcId="{C89433DE-E0F8-471B-85EE-3B0E321B2ADB}" destId="{CDF556AC-47CF-48E7-B3A4-AA3136A52CDE}" srcOrd="0" destOrd="0" presId="urn:microsoft.com/office/officeart/2016/7/layout/VerticalDownArrowProcess"/>
    <dgm:cxn modelId="{81B5C11C-1286-42E0-9529-AA2B1B67DF00}" type="presOf" srcId="{58581782-F204-40F8-84AE-208D08452A35}" destId="{6C46D895-A21A-4A1E-8F3C-E5FC4E8D237C}" srcOrd="0" destOrd="0" presId="urn:microsoft.com/office/officeart/2016/7/layout/VerticalDownArrowProcess"/>
    <dgm:cxn modelId="{1BD91D32-6463-4562-BD4E-4D0A3E1C1FB5}" srcId="{B81B0F8E-04DE-43DA-A46F-F2DDF2837454}" destId="{23057531-04D7-4E2B-84AE-B4D6105E9B69}" srcOrd="0" destOrd="0" parTransId="{D7905B58-24A5-40A3-8373-F9325A7590A7}" sibTransId="{2C6451F6-D8D2-4A72-94D2-9C31C3084F60}"/>
    <dgm:cxn modelId="{E5439B3A-6E68-45B4-ABD7-C00E7EEF1C06}" srcId="{B81B0F8E-04DE-43DA-A46F-F2DDF2837454}" destId="{6AA4CCC8-9B3D-49EA-99B1-E7B6F38026AC}" srcOrd="1" destOrd="0" parTransId="{BE12B121-CDBD-47CC-A3CC-EA71B977F9FB}" sibTransId="{A7B5882B-CDC8-4FB2-B385-F2BC5FC6D468}"/>
    <dgm:cxn modelId="{878C9C5C-FEE6-448F-8033-11F610ED4BC4}" type="presOf" srcId="{B81B0F8E-04DE-43DA-A46F-F2DDF2837454}" destId="{1EDC694E-A211-4BA1-BD95-81B5FEA79974}" srcOrd="0" destOrd="0" presId="urn:microsoft.com/office/officeart/2016/7/layout/VerticalDownArrowProcess"/>
    <dgm:cxn modelId="{C802D569-79FF-4099-8C90-20C96C063D31}" srcId="{09ADC8B4-9507-47B5-B5E0-5A5489EB0B62}" destId="{B81B0F8E-04DE-43DA-A46F-F2DDF2837454}" srcOrd="1" destOrd="0" parTransId="{31AA585D-382F-4D2B-A147-A336D5CA7C9E}" sibTransId="{D433865D-2393-4E63-A3BB-34C36A980B9E}"/>
    <dgm:cxn modelId="{0C7D12A5-A60D-4CD3-86A2-88DCA0901A44}" srcId="{09ADC8B4-9507-47B5-B5E0-5A5489EB0B62}" destId="{C89433DE-E0F8-471B-85EE-3B0E321B2ADB}" srcOrd="0" destOrd="0" parTransId="{97C9CEF6-380E-4125-A3DB-A4082212765D}" sibTransId="{FA0DB41F-F565-4863-8066-893D36C64AA4}"/>
    <dgm:cxn modelId="{B9691AA9-86D2-4425-BBA5-14FE0C4D601C}" type="presOf" srcId="{6AA4CCC8-9B3D-49EA-99B1-E7B6F38026AC}" destId="{10AC68C5-93CC-45A9-B0AA-72836EE71F4C}" srcOrd="0" destOrd="1" presId="urn:microsoft.com/office/officeart/2016/7/layout/VerticalDownArrowProcess"/>
    <dgm:cxn modelId="{EB91F6A9-17A7-4432-86F7-2528267CECDB}" type="presOf" srcId="{23057531-04D7-4E2B-84AE-B4D6105E9B69}" destId="{10AC68C5-93CC-45A9-B0AA-72836EE71F4C}" srcOrd="0" destOrd="0" presId="urn:microsoft.com/office/officeart/2016/7/layout/VerticalDownArrowProcess"/>
    <dgm:cxn modelId="{8A6E59B5-8D1D-41E3-9967-FD5A04BB8F7C}" type="presOf" srcId="{09ADC8B4-9507-47B5-B5E0-5A5489EB0B62}" destId="{002C91E4-1A0C-401C-B8F8-0C0D78637DBA}" srcOrd="0" destOrd="0" presId="urn:microsoft.com/office/officeart/2016/7/layout/VerticalDownArrowProcess"/>
    <dgm:cxn modelId="{3D231AB7-E0B1-4C31-B281-B73A2199BBEE}" type="presOf" srcId="{C89433DE-E0F8-471B-85EE-3B0E321B2ADB}" destId="{19C5A38F-D3C2-45A3-9B51-7AD5B61B46A4}" srcOrd="1" destOrd="0" presId="urn:microsoft.com/office/officeart/2016/7/layout/VerticalDownArrowProcess"/>
    <dgm:cxn modelId="{1E4C4CD5-73FF-4797-9FFC-3D5B6BB58AA3}" srcId="{C89433DE-E0F8-471B-85EE-3B0E321B2ADB}" destId="{58581782-F204-40F8-84AE-208D08452A35}" srcOrd="0" destOrd="0" parTransId="{53AFCD2B-4AE5-4AE1-AB17-E1D28854CC27}" sibTransId="{F064D82B-CC83-4941-8AE5-F36E10416AC2}"/>
    <dgm:cxn modelId="{04A2F62D-3C15-459E-AEC5-BC41C1F1399D}" type="presParOf" srcId="{002C91E4-1A0C-401C-B8F8-0C0D78637DBA}" destId="{6D3A3890-1052-4944-B2DA-16BE49A79199}" srcOrd="0" destOrd="0" presId="urn:microsoft.com/office/officeart/2016/7/layout/VerticalDownArrowProcess"/>
    <dgm:cxn modelId="{727878EE-64BB-470A-8A55-1A8F3F708F6B}" type="presParOf" srcId="{6D3A3890-1052-4944-B2DA-16BE49A79199}" destId="{1EDC694E-A211-4BA1-BD95-81B5FEA79974}" srcOrd="0" destOrd="0" presId="urn:microsoft.com/office/officeart/2016/7/layout/VerticalDownArrowProcess"/>
    <dgm:cxn modelId="{4C4EB042-1038-4E05-8455-E252D680C801}" type="presParOf" srcId="{6D3A3890-1052-4944-B2DA-16BE49A79199}" destId="{10AC68C5-93CC-45A9-B0AA-72836EE71F4C}" srcOrd="1" destOrd="0" presId="urn:microsoft.com/office/officeart/2016/7/layout/VerticalDownArrowProcess"/>
    <dgm:cxn modelId="{7786982F-F8D7-4FB2-82B1-E24415C59CC1}" type="presParOf" srcId="{002C91E4-1A0C-401C-B8F8-0C0D78637DBA}" destId="{95B20963-696D-4BD2-ADC9-1616178134E9}" srcOrd="1" destOrd="0" presId="urn:microsoft.com/office/officeart/2016/7/layout/VerticalDownArrowProcess"/>
    <dgm:cxn modelId="{19490288-8D59-45FD-8CDD-34BF30104008}" type="presParOf" srcId="{002C91E4-1A0C-401C-B8F8-0C0D78637DBA}" destId="{8A061302-4A2E-4CA7-B78B-3B59AFEE38D9}" srcOrd="2" destOrd="0" presId="urn:microsoft.com/office/officeart/2016/7/layout/VerticalDownArrowProcess"/>
    <dgm:cxn modelId="{05025154-B3CF-41AF-B282-023A58ADD5FE}" type="presParOf" srcId="{8A061302-4A2E-4CA7-B78B-3B59AFEE38D9}" destId="{CDF556AC-47CF-48E7-B3A4-AA3136A52CDE}" srcOrd="0" destOrd="0" presId="urn:microsoft.com/office/officeart/2016/7/layout/VerticalDownArrowProcess"/>
    <dgm:cxn modelId="{5D099A05-11D7-4D2B-9D50-D6A1E2B94886}" type="presParOf" srcId="{8A061302-4A2E-4CA7-B78B-3B59AFEE38D9}" destId="{19C5A38F-D3C2-45A3-9B51-7AD5B61B46A4}" srcOrd="1" destOrd="0" presId="urn:microsoft.com/office/officeart/2016/7/layout/VerticalDownArrowProcess"/>
    <dgm:cxn modelId="{06A9715E-1429-4E6D-8B69-736D4914FB83}" type="presParOf" srcId="{8A061302-4A2E-4CA7-B78B-3B59AFEE38D9}" destId="{6C46D895-A21A-4A1E-8F3C-E5FC4E8D237C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7A296B-31C4-499E-AE26-854F07E9F3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C1C75E1-F16D-4C4C-840C-5831718C167D}">
      <dgm:prSet/>
      <dgm:spPr/>
      <dgm:t>
        <a:bodyPr/>
        <a:lstStyle/>
        <a:p>
          <a:r>
            <a:rPr lang="en-US" b="1"/>
            <a:t>How do I make sure I do not have a lapse in dental or vision coverage when I transition from employee to retiree?	</a:t>
          </a:r>
          <a:endParaRPr lang="en-US"/>
        </a:p>
      </dgm:t>
    </dgm:pt>
    <dgm:pt modelId="{875937B4-16FE-498B-BE2E-9C0F788DF692}" type="parTrans" cxnId="{252747C7-26F2-43D3-A31F-F45DFF4D20C0}">
      <dgm:prSet/>
      <dgm:spPr/>
      <dgm:t>
        <a:bodyPr/>
        <a:lstStyle/>
        <a:p>
          <a:endParaRPr lang="en-US"/>
        </a:p>
      </dgm:t>
    </dgm:pt>
    <dgm:pt modelId="{88D4A851-DAAD-4F05-9716-931C690B76BD}" type="sibTrans" cxnId="{252747C7-26F2-43D3-A31F-F45DFF4D20C0}">
      <dgm:prSet/>
      <dgm:spPr/>
      <dgm:t>
        <a:bodyPr/>
        <a:lstStyle/>
        <a:p>
          <a:endParaRPr lang="en-US"/>
        </a:p>
      </dgm:t>
    </dgm:pt>
    <dgm:pt modelId="{921A0B76-0F63-4C13-8361-E5A1D4517B70}">
      <dgm:prSet/>
      <dgm:spPr/>
      <dgm:t>
        <a:bodyPr/>
        <a:lstStyle/>
        <a:p>
          <a:r>
            <a:rPr lang="en-US"/>
            <a:t>You may need to continue your current plan(s) through COBRA until your North Carolina Retirement Systems plans are effective. Your Health Benefit Representative can advise you on your options.</a:t>
          </a:r>
        </a:p>
      </dgm:t>
    </dgm:pt>
    <dgm:pt modelId="{A0DE7729-858F-4EED-8DD5-7C449ACC55DA}" type="parTrans" cxnId="{511E333D-440D-40A8-8C79-A798D7BA21C6}">
      <dgm:prSet/>
      <dgm:spPr/>
      <dgm:t>
        <a:bodyPr/>
        <a:lstStyle/>
        <a:p>
          <a:endParaRPr lang="en-US"/>
        </a:p>
      </dgm:t>
    </dgm:pt>
    <dgm:pt modelId="{48AFF0A3-0ED0-4644-86B2-DC8021707D83}" type="sibTrans" cxnId="{511E333D-440D-40A8-8C79-A798D7BA21C6}">
      <dgm:prSet/>
      <dgm:spPr/>
      <dgm:t>
        <a:bodyPr/>
        <a:lstStyle/>
        <a:p>
          <a:endParaRPr lang="en-US"/>
        </a:p>
      </dgm:t>
    </dgm:pt>
    <dgm:pt modelId="{59637E7B-00A5-441B-B5D9-56A7E6A6C195}" type="pres">
      <dgm:prSet presAssocID="{7D7A296B-31C4-499E-AE26-854F07E9F351}" presName="linear" presStyleCnt="0">
        <dgm:presLayoutVars>
          <dgm:animLvl val="lvl"/>
          <dgm:resizeHandles val="exact"/>
        </dgm:presLayoutVars>
      </dgm:prSet>
      <dgm:spPr/>
    </dgm:pt>
    <dgm:pt modelId="{5EEDAD9C-FBCE-48B8-AA75-5BC708F3A810}" type="pres">
      <dgm:prSet presAssocID="{1C1C75E1-F16D-4C4C-840C-5831718C167D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7712214-5E5C-40CC-8724-AEEFF4EBCCAB}" type="pres">
      <dgm:prSet presAssocID="{1C1C75E1-F16D-4C4C-840C-5831718C167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5653F39-DDDA-4145-AF73-C0D77E04F024}" type="presOf" srcId="{1C1C75E1-F16D-4C4C-840C-5831718C167D}" destId="{5EEDAD9C-FBCE-48B8-AA75-5BC708F3A810}" srcOrd="0" destOrd="0" presId="urn:microsoft.com/office/officeart/2005/8/layout/vList2"/>
    <dgm:cxn modelId="{511E333D-440D-40A8-8C79-A798D7BA21C6}" srcId="{1C1C75E1-F16D-4C4C-840C-5831718C167D}" destId="{921A0B76-0F63-4C13-8361-E5A1D4517B70}" srcOrd="0" destOrd="0" parTransId="{A0DE7729-858F-4EED-8DD5-7C449ACC55DA}" sibTransId="{48AFF0A3-0ED0-4644-86B2-DC8021707D83}"/>
    <dgm:cxn modelId="{53D6003F-334F-4D54-896F-659F519F329C}" type="presOf" srcId="{7D7A296B-31C4-499E-AE26-854F07E9F351}" destId="{59637E7B-00A5-441B-B5D9-56A7E6A6C195}" srcOrd="0" destOrd="0" presId="urn:microsoft.com/office/officeart/2005/8/layout/vList2"/>
    <dgm:cxn modelId="{252747C7-26F2-43D3-A31F-F45DFF4D20C0}" srcId="{7D7A296B-31C4-499E-AE26-854F07E9F351}" destId="{1C1C75E1-F16D-4C4C-840C-5831718C167D}" srcOrd="0" destOrd="0" parTransId="{875937B4-16FE-498B-BE2E-9C0F788DF692}" sibTransId="{88D4A851-DAAD-4F05-9716-931C690B76BD}"/>
    <dgm:cxn modelId="{B8C1A5E3-2698-4C30-8D2A-E7CD1F0A595C}" type="presOf" srcId="{921A0B76-0F63-4C13-8361-E5A1D4517B70}" destId="{97712214-5E5C-40CC-8724-AEEFF4EBCCAB}" srcOrd="0" destOrd="0" presId="urn:microsoft.com/office/officeart/2005/8/layout/vList2"/>
    <dgm:cxn modelId="{E5C65994-0822-43F0-BD8C-478E39A69C11}" type="presParOf" srcId="{59637E7B-00A5-441B-B5D9-56A7E6A6C195}" destId="{5EEDAD9C-FBCE-48B8-AA75-5BC708F3A810}" srcOrd="0" destOrd="0" presId="urn:microsoft.com/office/officeart/2005/8/layout/vList2"/>
    <dgm:cxn modelId="{C24382BA-1551-4C89-BA16-F24361F4358D}" type="presParOf" srcId="{59637E7B-00A5-441B-B5D9-56A7E6A6C195}" destId="{97712214-5E5C-40CC-8724-AEEFF4EBCCA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622C51-FEB9-4DE5-A5BC-F5A8FA463C29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00129E-A8AE-4893-BAEE-8286D279A7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Identity Theft Protection by </a:t>
          </a:r>
          <a:r>
            <a:rPr lang="en-US" b="1">
              <a:latin typeface="Trebuchet MS" panose="020B0603020202020204"/>
            </a:rPr>
            <a:t>Norton LifeLock Benefit Solutions</a:t>
          </a:r>
          <a:r>
            <a:rPr lang="en-US" b="1"/>
            <a:t>: </a:t>
          </a:r>
          <a:endParaRPr lang="en-US"/>
        </a:p>
      </dgm:t>
    </dgm:pt>
    <dgm:pt modelId="{63F687F8-BE0C-4B8C-B809-E35C4359B2EF}" type="parTrans" cxnId="{0CE6F171-1588-4086-BE65-05D6D844B9DD}">
      <dgm:prSet/>
      <dgm:spPr/>
      <dgm:t>
        <a:bodyPr/>
        <a:lstStyle/>
        <a:p>
          <a:endParaRPr lang="en-US"/>
        </a:p>
      </dgm:t>
    </dgm:pt>
    <dgm:pt modelId="{E3B5678E-E5EA-4C2A-8376-E2E88F947A46}" type="sibTrans" cxnId="{0CE6F171-1588-4086-BE65-05D6D844B9DD}">
      <dgm:prSet/>
      <dgm:spPr/>
      <dgm:t>
        <a:bodyPr/>
        <a:lstStyle/>
        <a:p>
          <a:endParaRPr lang="en-US"/>
        </a:p>
      </dgm:t>
    </dgm:pt>
    <dgm:pt modelId="{048FD7B0-7191-43AA-91C0-BDE53FF287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risk of identity theft is real. There's a victim of identity theft every 2 seconds.</a:t>
          </a:r>
          <a:r>
            <a:rPr lang="en-US" baseline="30000"/>
            <a:t>1</a:t>
          </a:r>
          <a:r>
            <a:rPr lang="en-US"/>
            <a:t> </a:t>
          </a:r>
          <a:r>
            <a:rPr lang="en-US">
              <a:latin typeface="Trebuchet MS" panose="020B0603020202020204"/>
            </a:rPr>
            <a:t>Norton LifeLock</a:t>
          </a:r>
          <a:r>
            <a:rPr lang="en-US"/>
            <a:t>™ Identity Theft Protection helps protect against damage to your finances, credit</a:t>
          </a:r>
          <a:r>
            <a:rPr lang="en-US">
              <a:latin typeface="Trebuchet MS" panose="020B0603020202020204"/>
            </a:rPr>
            <a:t>,</a:t>
          </a:r>
          <a:r>
            <a:rPr lang="en-US"/>
            <a:t> and reputation. Help protect yourself with </a:t>
          </a:r>
          <a:r>
            <a:rPr lang="en-US">
              <a:latin typeface="Trebuchet MS" panose="020B0603020202020204"/>
            </a:rPr>
            <a:t>Norton LifeLock</a:t>
          </a:r>
          <a:r>
            <a:rPr lang="en-US"/>
            <a:t>, the # 1 most recognized brand in identity theft protection.</a:t>
          </a:r>
          <a:r>
            <a:rPr lang="en-US" baseline="30000"/>
            <a:t>2</a:t>
          </a:r>
          <a:endParaRPr lang="en-US"/>
        </a:p>
      </dgm:t>
    </dgm:pt>
    <dgm:pt modelId="{E63FC009-06A4-45F3-952C-47655FCDD838}" type="parTrans" cxnId="{22FA1BB9-AEBD-4B97-9DB5-B819FACD389A}">
      <dgm:prSet/>
      <dgm:spPr/>
      <dgm:t>
        <a:bodyPr/>
        <a:lstStyle/>
        <a:p>
          <a:endParaRPr lang="en-US"/>
        </a:p>
      </dgm:t>
    </dgm:pt>
    <dgm:pt modelId="{8B25918C-86B6-46E0-AE4B-CAE9B2A80623}" type="sibTrans" cxnId="{22FA1BB9-AEBD-4B97-9DB5-B819FACD389A}">
      <dgm:prSet/>
      <dgm:spPr/>
      <dgm:t>
        <a:bodyPr/>
        <a:lstStyle/>
        <a:p>
          <a:endParaRPr lang="en-US"/>
        </a:p>
      </dgm:t>
    </dgm:pt>
    <dgm:pt modelId="{50AEDF64-A440-4AF0-BB68-FD8DC7CDC89E}" type="pres">
      <dgm:prSet presAssocID="{68622C51-FEB9-4DE5-A5BC-F5A8FA463C29}" presName="root" presStyleCnt="0">
        <dgm:presLayoutVars>
          <dgm:dir/>
          <dgm:resizeHandles val="exact"/>
        </dgm:presLayoutVars>
      </dgm:prSet>
      <dgm:spPr/>
    </dgm:pt>
    <dgm:pt modelId="{31041DD0-1984-402C-83FD-80BFCCBF9091}" type="pres">
      <dgm:prSet presAssocID="{2700129E-A8AE-4893-BAEE-8286D279A7D9}" presName="compNode" presStyleCnt="0"/>
      <dgm:spPr/>
    </dgm:pt>
    <dgm:pt modelId="{096FD6C5-6482-455F-974C-D1CCD21F861A}" type="pres">
      <dgm:prSet presAssocID="{2700129E-A8AE-4893-BAEE-8286D279A7D9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C435EDBB-9A65-473D-B30D-DAB27BF8E5D1}" type="pres">
      <dgm:prSet presAssocID="{2700129E-A8AE-4893-BAEE-8286D279A7D9}" presName="spaceRect" presStyleCnt="0"/>
      <dgm:spPr/>
    </dgm:pt>
    <dgm:pt modelId="{6953B331-6321-4B6B-8C75-FB15D647A81B}" type="pres">
      <dgm:prSet presAssocID="{2700129E-A8AE-4893-BAEE-8286D279A7D9}" presName="textRect" presStyleLbl="revTx" presStyleIdx="0" presStyleCnt="2">
        <dgm:presLayoutVars>
          <dgm:chMax val="1"/>
          <dgm:chPref val="1"/>
        </dgm:presLayoutVars>
      </dgm:prSet>
      <dgm:spPr/>
    </dgm:pt>
    <dgm:pt modelId="{668927AE-DC25-4368-AC73-46E43C28AE96}" type="pres">
      <dgm:prSet presAssocID="{E3B5678E-E5EA-4C2A-8376-E2E88F947A46}" presName="sibTrans" presStyleCnt="0"/>
      <dgm:spPr/>
    </dgm:pt>
    <dgm:pt modelId="{B2215FB5-6620-4057-803C-3865AA370F63}" type="pres">
      <dgm:prSet presAssocID="{048FD7B0-7191-43AA-91C0-BDE53FF2877B}" presName="compNode" presStyleCnt="0"/>
      <dgm:spPr/>
    </dgm:pt>
    <dgm:pt modelId="{B51C6E37-BC9F-4863-B5F6-4BC488FED2A0}" type="pres">
      <dgm:prSet presAssocID="{048FD7B0-7191-43AA-91C0-BDE53FF2877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ber"/>
        </a:ext>
      </dgm:extLst>
    </dgm:pt>
    <dgm:pt modelId="{7807AF06-E058-4BDB-BB4D-0DE47AB1A4A2}" type="pres">
      <dgm:prSet presAssocID="{048FD7B0-7191-43AA-91C0-BDE53FF2877B}" presName="spaceRect" presStyleCnt="0"/>
      <dgm:spPr/>
    </dgm:pt>
    <dgm:pt modelId="{991F39F6-8D7A-4410-BD94-901570FE14FD}" type="pres">
      <dgm:prSet presAssocID="{048FD7B0-7191-43AA-91C0-BDE53FF2877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CE6F171-1588-4086-BE65-05D6D844B9DD}" srcId="{68622C51-FEB9-4DE5-A5BC-F5A8FA463C29}" destId="{2700129E-A8AE-4893-BAEE-8286D279A7D9}" srcOrd="0" destOrd="0" parTransId="{63F687F8-BE0C-4B8C-B809-E35C4359B2EF}" sibTransId="{E3B5678E-E5EA-4C2A-8376-E2E88F947A46}"/>
    <dgm:cxn modelId="{2EB508A1-6765-47E1-842D-07E7DDA99292}" type="presOf" srcId="{68622C51-FEB9-4DE5-A5BC-F5A8FA463C29}" destId="{50AEDF64-A440-4AF0-BB68-FD8DC7CDC89E}" srcOrd="0" destOrd="0" presId="urn:microsoft.com/office/officeart/2018/2/layout/IconLabelList"/>
    <dgm:cxn modelId="{0B51E6B2-EA8F-4D68-96E6-3717C1F198CD}" type="presOf" srcId="{048FD7B0-7191-43AA-91C0-BDE53FF2877B}" destId="{991F39F6-8D7A-4410-BD94-901570FE14FD}" srcOrd="0" destOrd="0" presId="urn:microsoft.com/office/officeart/2018/2/layout/IconLabelList"/>
    <dgm:cxn modelId="{22FA1BB9-AEBD-4B97-9DB5-B819FACD389A}" srcId="{68622C51-FEB9-4DE5-A5BC-F5A8FA463C29}" destId="{048FD7B0-7191-43AA-91C0-BDE53FF2877B}" srcOrd="1" destOrd="0" parTransId="{E63FC009-06A4-45F3-952C-47655FCDD838}" sibTransId="{8B25918C-86B6-46E0-AE4B-CAE9B2A80623}"/>
    <dgm:cxn modelId="{C8BC33E9-EB95-4D32-BF60-29C62F5C3BC3}" type="presOf" srcId="{2700129E-A8AE-4893-BAEE-8286D279A7D9}" destId="{6953B331-6321-4B6B-8C75-FB15D647A81B}" srcOrd="0" destOrd="0" presId="urn:microsoft.com/office/officeart/2018/2/layout/IconLabelList"/>
    <dgm:cxn modelId="{454C1C08-C834-4F32-A0E3-AD4622C2A776}" type="presParOf" srcId="{50AEDF64-A440-4AF0-BB68-FD8DC7CDC89E}" destId="{31041DD0-1984-402C-83FD-80BFCCBF9091}" srcOrd="0" destOrd="0" presId="urn:microsoft.com/office/officeart/2018/2/layout/IconLabelList"/>
    <dgm:cxn modelId="{CDACF8D8-D16B-43BE-B2CF-7696C437FDFC}" type="presParOf" srcId="{31041DD0-1984-402C-83FD-80BFCCBF9091}" destId="{096FD6C5-6482-455F-974C-D1CCD21F861A}" srcOrd="0" destOrd="0" presId="urn:microsoft.com/office/officeart/2018/2/layout/IconLabelList"/>
    <dgm:cxn modelId="{D4EB1282-EF94-4F84-B29E-6A1A2CF8D6E4}" type="presParOf" srcId="{31041DD0-1984-402C-83FD-80BFCCBF9091}" destId="{C435EDBB-9A65-473D-B30D-DAB27BF8E5D1}" srcOrd="1" destOrd="0" presId="urn:microsoft.com/office/officeart/2018/2/layout/IconLabelList"/>
    <dgm:cxn modelId="{7A740C0B-7C80-4E99-B021-6884CBDFF06A}" type="presParOf" srcId="{31041DD0-1984-402C-83FD-80BFCCBF9091}" destId="{6953B331-6321-4B6B-8C75-FB15D647A81B}" srcOrd="2" destOrd="0" presId="urn:microsoft.com/office/officeart/2018/2/layout/IconLabelList"/>
    <dgm:cxn modelId="{48A65C9E-3982-429C-9369-8ADC515AE37F}" type="presParOf" srcId="{50AEDF64-A440-4AF0-BB68-FD8DC7CDC89E}" destId="{668927AE-DC25-4368-AC73-46E43C28AE96}" srcOrd="1" destOrd="0" presId="urn:microsoft.com/office/officeart/2018/2/layout/IconLabelList"/>
    <dgm:cxn modelId="{357CB96F-2342-424B-85F9-E3D93A88C318}" type="presParOf" srcId="{50AEDF64-A440-4AF0-BB68-FD8DC7CDC89E}" destId="{B2215FB5-6620-4057-803C-3865AA370F63}" srcOrd="2" destOrd="0" presId="urn:microsoft.com/office/officeart/2018/2/layout/IconLabelList"/>
    <dgm:cxn modelId="{52AE92D0-5055-455C-ACAF-2312D9BFF169}" type="presParOf" srcId="{B2215FB5-6620-4057-803C-3865AA370F63}" destId="{B51C6E37-BC9F-4863-B5F6-4BC488FED2A0}" srcOrd="0" destOrd="0" presId="urn:microsoft.com/office/officeart/2018/2/layout/IconLabelList"/>
    <dgm:cxn modelId="{0464FE71-4829-4794-961C-0AFE17354426}" type="presParOf" srcId="{B2215FB5-6620-4057-803C-3865AA370F63}" destId="{7807AF06-E058-4BDB-BB4D-0DE47AB1A4A2}" srcOrd="1" destOrd="0" presId="urn:microsoft.com/office/officeart/2018/2/layout/IconLabelList"/>
    <dgm:cxn modelId="{22B8864A-54B8-4C4C-A2B3-0A83399F5224}" type="presParOf" srcId="{B2215FB5-6620-4057-803C-3865AA370F63}" destId="{991F39F6-8D7A-4410-BD94-901570FE14F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F2D7CE-FA23-431D-8BD8-FE33E812BEC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C86679-C862-40B1-936A-7BB676EA593A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dirty="0"/>
            <a:t>Dental </a:t>
          </a:r>
          <a:r>
            <a:rPr lang="en-US" b="1">
              <a:latin typeface="Trebuchet MS" panose="020B0603020202020204"/>
            </a:rPr>
            <a:t>Insurance by</a:t>
          </a:r>
          <a:r>
            <a:rPr lang="en-US" b="1" dirty="0"/>
            <a:t> UnitedHealthcare: </a:t>
          </a:r>
          <a:r>
            <a:rPr lang="en-US" dirty="0"/>
            <a:t>Proper dental care is important. That is why it is so important to have a dental plan that covers preventive, basic</a:t>
          </a:r>
          <a:r>
            <a:rPr lang="en-US" dirty="0">
              <a:latin typeface="Trebuchet MS" panose="020B0603020202020204"/>
            </a:rPr>
            <a:t>,</a:t>
          </a:r>
          <a:r>
            <a:rPr lang="en-US" dirty="0"/>
            <a:t> and major services.</a:t>
          </a:r>
        </a:p>
      </dgm:t>
    </dgm:pt>
    <dgm:pt modelId="{8112725D-D5E0-4963-939F-C6419DD932EE}" type="parTrans" cxnId="{7B4A9F6E-7E00-4D8B-ABC7-CCD64BAF7D8D}">
      <dgm:prSet/>
      <dgm:spPr/>
      <dgm:t>
        <a:bodyPr/>
        <a:lstStyle/>
        <a:p>
          <a:endParaRPr lang="en-US"/>
        </a:p>
      </dgm:t>
    </dgm:pt>
    <dgm:pt modelId="{538BA5F5-D590-449E-8BDA-29972971F7CB}" type="sibTrans" cxnId="{7B4A9F6E-7E00-4D8B-ABC7-CCD64BAF7D8D}">
      <dgm:prSet/>
      <dgm:spPr/>
      <dgm:t>
        <a:bodyPr/>
        <a:lstStyle/>
        <a:p>
          <a:endParaRPr lang="en-US"/>
        </a:p>
      </dgm:t>
    </dgm:pt>
    <dgm:pt modelId="{A291E708-205D-49C1-BE41-37B9B1D22A11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/>
            <a:t>Vision </a:t>
          </a:r>
          <a:r>
            <a:rPr lang="en-US" b="1">
              <a:latin typeface="Trebuchet MS" panose="020B0603020202020204"/>
            </a:rPr>
            <a:t>Insurance by</a:t>
          </a:r>
          <a:r>
            <a:rPr lang="en-US" b="1"/>
            <a:t> UnitedHealthcare: </a:t>
          </a:r>
          <a:r>
            <a:rPr lang="en-US"/>
            <a:t>Our eyes are really windows to our health. An eye exam can help identify not only eye and vision issues, but systemic disease. Exam, lenses, frame</a:t>
          </a:r>
          <a:r>
            <a:rPr lang="en-US">
              <a:latin typeface="Trebuchet MS" panose="020B0603020202020204"/>
            </a:rPr>
            <a:t>,</a:t>
          </a:r>
          <a:r>
            <a:rPr lang="en-US"/>
            <a:t> and contact lens coverage </a:t>
          </a:r>
          <a:r>
            <a:rPr lang="en-US">
              <a:latin typeface="Trebuchet MS" panose="020B0603020202020204"/>
            </a:rPr>
            <a:t>are included</a:t>
          </a:r>
          <a:r>
            <a:rPr lang="en-US"/>
            <a:t>.</a:t>
          </a:r>
        </a:p>
      </dgm:t>
    </dgm:pt>
    <dgm:pt modelId="{DCD3ECBD-D8FC-4AAE-8381-2ACEA6456139}" type="parTrans" cxnId="{7A81379B-869A-449F-8EA3-D9039E7F2370}">
      <dgm:prSet/>
      <dgm:spPr/>
      <dgm:t>
        <a:bodyPr/>
        <a:lstStyle/>
        <a:p>
          <a:endParaRPr lang="en-US"/>
        </a:p>
      </dgm:t>
    </dgm:pt>
    <dgm:pt modelId="{F177B596-ED83-4658-86F5-8D4E49C122CF}" type="sibTrans" cxnId="{7A81379B-869A-449F-8EA3-D9039E7F2370}">
      <dgm:prSet/>
      <dgm:spPr/>
      <dgm:t>
        <a:bodyPr/>
        <a:lstStyle/>
        <a:p>
          <a:endParaRPr lang="en-US"/>
        </a:p>
      </dgm:t>
    </dgm:pt>
    <dgm:pt modelId="{247A857E-87E3-4980-AFDB-0C7F26BD6341}" type="pres">
      <dgm:prSet presAssocID="{1EF2D7CE-FA23-431D-8BD8-FE33E812BECE}" presName="root" presStyleCnt="0">
        <dgm:presLayoutVars>
          <dgm:dir/>
          <dgm:resizeHandles val="exact"/>
        </dgm:presLayoutVars>
      </dgm:prSet>
      <dgm:spPr/>
    </dgm:pt>
    <dgm:pt modelId="{F89D0677-9ADA-433B-9B31-091240DF55D0}" type="pres">
      <dgm:prSet presAssocID="{8DC86679-C862-40B1-936A-7BB676EA593A}" presName="compNode" presStyleCnt="0"/>
      <dgm:spPr/>
    </dgm:pt>
    <dgm:pt modelId="{EB07721F-44F6-4058-ABFB-54A5BE219AF6}" type="pres">
      <dgm:prSet presAssocID="{8DC86679-C862-40B1-936A-7BB676EA593A}" presName="bgRect" presStyleLbl="bgShp" presStyleIdx="0" presStyleCnt="2"/>
      <dgm:spPr/>
    </dgm:pt>
    <dgm:pt modelId="{02157B0B-C151-4387-8B7E-C9A8E8415E28}" type="pres">
      <dgm:prSet presAssocID="{8DC86679-C862-40B1-936A-7BB676EA593A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thbrush"/>
        </a:ext>
      </dgm:extLst>
    </dgm:pt>
    <dgm:pt modelId="{3025D2F7-E060-4997-875C-1E2C7AD25D73}" type="pres">
      <dgm:prSet presAssocID="{8DC86679-C862-40B1-936A-7BB676EA593A}" presName="spaceRect" presStyleCnt="0"/>
      <dgm:spPr/>
    </dgm:pt>
    <dgm:pt modelId="{24BB2BAF-DEB5-4C03-81F0-7B7CA75F9768}" type="pres">
      <dgm:prSet presAssocID="{8DC86679-C862-40B1-936A-7BB676EA593A}" presName="parTx" presStyleLbl="revTx" presStyleIdx="0" presStyleCnt="2">
        <dgm:presLayoutVars>
          <dgm:chMax val="0"/>
          <dgm:chPref val="0"/>
        </dgm:presLayoutVars>
      </dgm:prSet>
      <dgm:spPr/>
    </dgm:pt>
    <dgm:pt modelId="{CF3D123C-7D77-4E5C-A621-EB35B2741BB6}" type="pres">
      <dgm:prSet presAssocID="{538BA5F5-D590-449E-8BDA-29972971F7CB}" presName="sibTrans" presStyleCnt="0"/>
      <dgm:spPr/>
    </dgm:pt>
    <dgm:pt modelId="{8D67C464-68F8-4E11-A06D-97CE450ACA9B}" type="pres">
      <dgm:prSet presAssocID="{A291E708-205D-49C1-BE41-37B9B1D22A11}" presName="compNode" presStyleCnt="0"/>
      <dgm:spPr/>
    </dgm:pt>
    <dgm:pt modelId="{D896B09E-B9F6-4FC1-9DA6-1F6FECD004E3}" type="pres">
      <dgm:prSet presAssocID="{A291E708-205D-49C1-BE41-37B9B1D22A11}" presName="bgRect" presStyleLbl="bgShp" presStyleIdx="1" presStyleCnt="2"/>
      <dgm:spPr/>
    </dgm:pt>
    <dgm:pt modelId="{BB83C124-F641-44A5-A2E8-99F5EEFD29EC}" type="pres">
      <dgm:prSet presAssocID="{A291E708-205D-49C1-BE41-37B9B1D22A11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EEBFE8BA-683C-4294-A013-64D81C5BEDC9}" type="pres">
      <dgm:prSet presAssocID="{A291E708-205D-49C1-BE41-37B9B1D22A11}" presName="spaceRect" presStyleCnt="0"/>
      <dgm:spPr/>
    </dgm:pt>
    <dgm:pt modelId="{8F222BA2-E76B-4999-ADB8-F686E49FBC6C}" type="pres">
      <dgm:prSet presAssocID="{A291E708-205D-49C1-BE41-37B9B1D22A1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B4A9F6E-7E00-4D8B-ABC7-CCD64BAF7D8D}" srcId="{1EF2D7CE-FA23-431D-8BD8-FE33E812BECE}" destId="{8DC86679-C862-40B1-936A-7BB676EA593A}" srcOrd="0" destOrd="0" parTransId="{8112725D-D5E0-4963-939F-C6419DD932EE}" sibTransId="{538BA5F5-D590-449E-8BDA-29972971F7CB}"/>
    <dgm:cxn modelId="{7A81379B-869A-449F-8EA3-D9039E7F2370}" srcId="{1EF2D7CE-FA23-431D-8BD8-FE33E812BECE}" destId="{A291E708-205D-49C1-BE41-37B9B1D22A11}" srcOrd="1" destOrd="0" parTransId="{DCD3ECBD-D8FC-4AAE-8381-2ACEA6456139}" sibTransId="{F177B596-ED83-4658-86F5-8D4E49C122CF}"/>
    <dgm:cxn modelId="{6F8FE9E3-394E-4291-AAF8-A648E45A9F60}" type="presOf" srcId="{A291E708-205D-49C1-BE41-37B9B1D22A11}" destId="{8F222BA2-E76B-4999-ADB8-F686E49FBC6C}" srcOrd="0" destOrd="0" presId="urn:microsoft.com/office/officeart/2018/2/layout/IconVerticalSolidList"/>
    <dgm:cxn modelId="{6FDE17FC-76FA-441A-9869-273D1447970C}" type="presOf" srcId="{1EF2D7CE-FA23-431D-8BD8-FE33E812BECE}" destId="{247A857E-87E3-4980-AFDB-0C7F26BD6341}" srcOrd="0" destOrd="0" presId="urn:microsoft.com/office/officeart/2018/2/layout/IconVerticalSolidList"/>
    <dgm:cxn modelId="{C0FA5BFF-5736-4CF7-ADFA-9B18479E5F9C}" type="presOf" srcId="{8DC86679-C862-40B1-936A-7BB676EA593A}" destId="{24BB2BAF-DEB5-4C03-81F0-7B7CA75F9768}" srcOrd="0" destOrd="0" presId="urn:microsoft.com/office/officeart/2018/2/layout/IconVerticalSolidList"/>
    <dgm:cxn modelId="{4831B635-FABE-4559-A752-78FA4E12E4ED}" type="presParOf" srcId="{247A857E-87E3-4980-AFDB-0C7F26BD6341}" destId="{F89D0677-9ADA-433B-9B31-091240DF55D0}" srcOrd="0" destOrd="0" presId="urn:microsoft.com/office/officeart/2018/2/layout/IconVerticalSolidList"/>
    <dgm:cxn modelId="{E44E4D59-9377-4389-BB03-4B230E4D6DF6}" type="presParOf" srcId="{F89D0677-9ADA-433B-9B31-091240DF55D0}" destId="{EB07721F-44F6-4058-ABFB-54A5BE219AF6}" srcOrd="0" destOrd="0" presId="urn:microsoft.com/office/officeart/2018/2/layout/IconVerticalSolidList"/>
    <dgm:cxn modelId="{208BAD1F-87CD-421C-9FF3-833F3407812A}" type="presParOf" srcId="{F89D0677-9ADA-433B-9B31-091240DF55D0}" destId="{02157B0B-C151-4387-8B7E-C9A8E8415E28}" srcOrd="1" destOrd="0" presId="urn:microsoft.com/office/officeart/2018/2/layout/IconVerticalSolidList"/>
    <dgm:cxn modelId="{1E7D5004-7DFA-4C75-ABCE-EFD5825A214A}" type="presParOf" srcId="{F89D0677-9ADA-433B-9B31-091240DF55D0}" destId="{3025D2F7-E060-4997-875C-1E2C7AD25D73}" srcOrd="2" destOrd="0" presId="urn:microsoft.com/office/officeart/2018/2/layout/IconVerticalSolidList"/>
    <dgm:cxn modelId="{E95A13CD-DDA0-4AC7-BDDA-707B1E90763B}" type="presParOf" srcId="{F89D0677-9ADA-433B-9B31-091240DF55D0}" destId="{24BB2BAF-DEB5-4C03-81F0-7B7CA75F9768}" srcOrd="3" destOrd="0" presId="urn:microsoft.com/office/officeart/2018/2/layout/IconVerticalSolidList"/>
    <dgm:cxn modelId="{7F7F2227-C295-4860-95AC-C769E6BB0B51}" type="presParOf" srcId="{247A857E-87E3-4980-AFDB-0C7F26BD6341}" destId="{CF3D123C-7D77-4E5C-A621-EB35B2741BB6}" srcOrd="1" destOrd="0" presId="urn:microsoft.com/office/officeart/2018/2/layout/IconVerticalSolidList"/>
    <dgm:cxn modelId="{567423E7-886F-4F99-967B-5EBF9F26C90B}" type="presParOf" srcId="{247A857E-87E3-4980-AFDB-0C7F26BD6341}" destId="{8D67C464-68F8-4E11-A06D-97CE450ACA9B}" srcOrd="2" destOrd="0" presId="urn:microsoft.com/office/officeart/2018/2/layout/IconVerticalSolidList"/>
    <dgm:cxn modelId="{4FB223DF-3190-43E5-8DB7-E1607C39F298}" type="presParOf" srcId="{8D67C464-68F8-4E11-A06D-97CE450ACA9B}" destId="{D896B09E-B9F6-4FC1-9DA6-1F6FECD004E3}" srcOrd="0" destOrd="0" presId="urn:microsoft.com/office/officeart/2018/2/layout/IconVerticalSolidList"/>
    <dgm:cxn modelId="{8514CAA1-3FD5-4699-81C0-ACC42E2A1146}" type="presParOf" srcId="{8D67C464-68F8-4E11-A06D-97CE450ACA9B}" destId="{BB83C124-F641-44A5-A2E8-99F5EEFD29EC}" srcOrd="1" destOrd="0" presId="urn:microsoft.com/office/officeart/2018/2/layout/IconVerticalSolidList"/>
    <dgm:cxn modelId="{7D7EA84C-743E-4603-9F46-B39FBD0BE552}" type="presParOf" srcId="{8D67C464-68F8-4E11-A06D-97CE450ACA9B}" destId="{EEBFE8BA-683C-4294-A013-64D81C5BEDC9}" srcOrd="2" destOrd="0" presId="urn:microsoft.com/office/officeart/2018/2/layout/IconVerticalSolidList"/>
    <dgm:cxn modelId="{A53E7F58-E334-4419-971B-F928C57FFC6E}" type="presParOf" srcId="{8D67C464-68F8-4E11-A06D-97CE450ACA9B}" destId="{8F222BA2-E76B-4999-ADB8-F686E49FBC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284BC-88AE-4DB0-B465-EDA60A6C21EB}">
      <dsp:nvSpPr>
        <dsp:cNvPr id="0" name=""/>
        <dsp:cNvSpPr/>
      </dsp:nvSpPr>
      <dsp:spPr>
        <a:xfrm>
          <a:off x="0" y="2115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E2783-5D48-450C-A2A6-4D2D7E048F04}">
      <dsp:nvSpPr>
        <dsp:cNvPr id="0" name=""/>
        <dsp:cNvSpPr/>
      </dsp:nvSpPr>
      <dsp:spPr>
        <a:xfrm>
          <a:off x="0" y="2115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Pierce Insurance is the trusted partner for the North Carolina Retirement Systems.</a:t>
          </a:r>
          <a:endParaRPr lang="en-US" sz="2100" kern="1200"/>
        </a:p>
      </dsp:txBody>
      <dsp:txXfrm>
        <a:off x="0" y="2115"/>
        <a:ext cx="7165975" cy="721342"/>
      </dsp:txXfrm>
    </dsp:sp>
    <dsp:sp modelId="{AADA3235-6578-47B9-A50B-39B94A6B088D}">
      <dsp:nvSpPr>
        <dsp:cNvPr id="0" name=""/>
        <dsp:cNvSpPr/>
      </dsp:nvSpPr>
      <dsp:spPr>
        <a:xfrm>
          <a:off x="0" y="723458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FD485-30D5-4FEA-8A80-A479A4E52C36}">
      <dsp:nvSpPr>
        <dsp:cNvPr id="0" name=""/>
        <dsp:cNvSpPr/>
      </dsp:nvSpPr>
      <dsp:spPr>
        <a:xfrm>
          <a:off x="0" y="723458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Benefits offered are:</a:t>
          </a:r>
          <a:endParaRPr lang="en-US" sz="2100" kern="1200"/>
        </a:p>
      </dsp:txBody>
      <dsp:txXfrm>
        <a:off x="0" y="723458"/>
        <a:ext cx="7165975" cy="721342"/>
      </dsp:txXfrm>
    </dsp:sp>
    <dsp:sp modelId="{BD6ECA70-28CD-4911-B129-0BE0CB46F4D0}">
      <dsp:nvSpPr>
        <dsp:cNvPr id="0" name=""/>
        <dsp:cNvSpPr/>
      </dsp:nvSpPr>
      <dsp:spPr>
        <a:xfrm>
          <a:off x="0" y="1444801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7A0973-0462-452C-BFD4-857191139DC9}">
      <dsp:nvSpPr>
        <dsp:cNvPr id="0" name=""/>
        <dsp:cNvSpPr/>
      </dsp:nvSpPr>
      <dsp:spPr>
        <a:xfrm>
          <a:off x="0" y="1444801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Identity Theft Protection</a:t>
          </a:r>
        </a:p>
      </dsp:txBody>
      <dsp:txXfrm>
        <a:off x="0" y="1444801"/>
        <a:ext cx="7165975" cy="721342"/>
      </dsp:txXfrm>
    </dsp:sp>
    <dsp:sp modelId="{4B06E313-F4D4-4C01-9AE0-A91D1D08BC87}">
      <dsp:nvSpPr>
        <dsp:cNvPr id="0" name=""/>
        <dsp:cNvSpPr/>
      </dsp:nvSpPr>
      <dsp:spPr>
        <a:xfrm>
          <a:off x="0" y="2166143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9F5D6F-212B-459A-BE77-40E9D9A550AB}">
      <dsp:nvSpPr>
        <dsp:cNvPr id="0" name=""/>
        <dsp:cNvSpPr/>
      </dsp:nvSpPr>
      <dsp:spPr>
        <a:xfrm>
          <a:off x="0" y="2166144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Dental</a:t>
          </a:r>
          <a:r>
            <a:rPr lang="en-US" sz="2100" kern="1200">
              <a:latin typeface="Trebuchet MS" panose="020B0603020202020204"/>
            </a:rPr>
            <a:t> Insurance</a:t>
          </a:r>
          <a:endParaRPr lang="en-US" sz="2100" kern="1200"/>
        </a:p>
      </dsp:txBody>
      <dsp:txXfrm>
        <a:off x="0" y="2166144"/>
        <a:ext cx="7165975" cy="721342"/>
      </dsp:txXfrm>
    </dsp:sp>
    <dsp:sp modelId="{166EB165-DF78-4C7D-ABC2-63D534BEA4CC}">
      <dsp:nvSpPr>
        <dsp:cNvPr id="0" name=""/>
        <dsp:cNvSpPr/>
      </dsp:nvSpPr>
      <dsp:spPr>
        <a:xfrm>
          <a:off x="0" y="2887486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BB5C7-DF70-4727-9E10-94AABC6AE9B5}">
      <dsp:nvSpPr>
        <dsp:cNvPr id="0" name=""/>
        <dsp:cNvSpPr/>
      </dsp:nvSpPr>
      <dsp:spPr>
        <a:xfrm>
          <a:off x="0" y="2887486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Vision</a:t>
          </a:r>
          <a:r>
            <a:rPr lang="en-US" sz="2100" kern="1200">
              <a:latin typeface="Trebuchet MS" panose="020B0603020202020204"/>
            </a:rPr>
            <a:t> Insurance</a:t>
          </a:r>
          <a:endParaRPr lang="en-US" sz="2100" kern="1200"/>
        </a:p>
      </dsp:txBody>
      <dsp:txXfrm>
        <a:off x="0" y="2887486"/>
        <a:ext cx="7165975" cy="721342"/>
      </dsp:txXfrm>
    </dsp:sp>
    <dsp:sp modelId="{A1CF652E-5A5B-4FF3-A076-55FD74B69F2F}">
      <dsp:nvSpPr>
        <dsp:cNvPr id="0" name=""/>
        <dsp:cNvSpPr/>
      </dsp:nvSpPr>
      <dsp:spPr>
        <a:xfrm>
          <a:off x="0" y="3608829"/>
          <a:ext cx="71659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317D1-CF67-4B37-9164-1F59FECFFA37}">
      <dsp:nvSpPr>
        <dsp:cNvPr id="0" name=""/>
        <dsp:cNvSpPr/>
      </dsp:nvSpPr>
      <dsp:spPr>
        <a:xfrm>
          <a:off x="0" y="3608829"/>
          <a:ext cx="7165975" cy="72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Whole Life with Long-Term Care—no health questions (within limits)</a:t>
          </a:r>
        </a:p>
      </dsp:txBody>
      <dsp:txXfrm>
        <a:off x="0" y="3608829"/>
        <a:ext cx="7165975" cy="721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F24A2-3AC1-4626-9D4B-75B4DCCDA5F7}">
      <dsp:nvSpPr>
        <dsp:cNvPr id="0" name=""/>
        <dsp:cNvSpPr/>
      </dsp:nvSpPr>
      <dsp:spPr>
        <a:xfrm>
          <a:off x="0" y="0"/>
          <a:ext cx="724852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AD715-E4B6-4541-8F96-45A7B1918005}">
      <dsp:nvSpPr>
        <dsp:cNvPr id="0" name=""/>
        <dsp:cNvSpPr/>
      </dsp:nvSpPr>
      <dsp:spPr>
        <a:xfrm>
          <a:off x="0" y="0"/>
          <a:ext cx="1449705" cy="4516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When will I receive information on the NC Retirement Systems Supplemental Benefits?</a:t>
          </a:r>
          <a:r>
            <a:rPr lang="en-US" sz="1600" kern="1200"/>
            <a:t>	</a:t>
          </a:r>
        </a:p>
      </dsp:txBody>
      <dsp:txXfrm>
        <a:off x="0" y="0"/>
        <a:ext cx="1449705" cy="4516437"/>
      </dsp:txXfrm>
    </dsp:sp>
    <dsp:sp modelId="{8B3FDF0C-4A75-4730-8322-24469DF2781B}">
      <dsp:nvSpPr>
        <dsp:cNvPr id="0" name=""/>
        <dsp:cNvSpPr/>
      </dsp:nvSpPr>
      <dsp:spPr>
        <a:xfrm>
          <a:off x="1558432" y="70569"/>
          <a:ext cx="5690092" cy="1411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After you have received your first retirement benefit payment, Pierce Insurance will mail you an enrollment book that summarizes the supplemental benefits that are available to you.</a:t>
          </a:r>
        </a:p>
      </dsp:txBody>
      <dsp:txXfrm>
        <a:off x="1558432" y="70569"/>
        <a:ext cx="5690092" cy="1411386"/>
      </dsp:txXfrm>
    </dsp:sp>
    <dsp:sp modelId="{096AEA72-C5F0-4AA0-BE49-980A67D3659C}">
      <dsp:nvSpPr>
        <dsp:cNvPr id="0" name=""/>
        <dsp:cNvSpPr/>
      </dsp:nvSpPr>
      <dsp:spPr>
        <a:xfrm>
          <a:off x="1449704" y="1481955"/>
          <a:ext cx="5798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A8AE76-3C7F-474F-911B-E0DC97EEEF99}">
      <dsp:nvSpPr>
        <dsp:cNvPr id="0" name=""/>
        <dsp:cNvSpPr/>
      </dsp:nvSpPr>
      <dsp:spPr>
        <a:xfrm>
          <a:off x="1558432" y="1552525"/>
          <a:ext cx="5690092" cy="1411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Pierce Insurance will also send you an email summarizing your benefits options and how to enroll.</a:t>
          </a:r>
        </a:p>
      </dsp:txBody>
      <dsp:txXfrm>
        <a:off x="1558432" y="1552525"/>
        <a:ext cx="5690092" cy="1411386"/>
      </dsp:txXfrm>
    </dsp:sp>
    <dsp:sp modelId="{7FC8D9F0-9428-4CEB-A5B7-8C945FD91849}">
      <dsp:nvSpPr>
        <dsp:cNvPr id="0" name=""/>
        <dsp:cNvSpPr/>
      </dsp:nvSpPr>
      <dsp:spPr>
        <a:xfrm>
          <a:off x="1449704" y="2963911"/>
          <a:ext cx="5798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AD9F5-E7C8-4328-AF3F-1EC3F5C3CF5E}">
      <dsp:nvSpPr>
        <dsp:cNvPr id="0" name=""/>
        <dsp:cNvSpPr/>
      </dsp:nvSpPr>
      <dsp:spPr>
        <a:xfrm>
          <a:off x="1558432" y="3034481"/>
          <a:ext cx="5690092" cy="1411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 obtain benefits you must complete the enrollment process within 60 days after you have received your first retirement benefit payment.</a:t>
          </a:r>
        </a:p>
      </dsp:txBody>
      <dsp:txXfrm>
        <a:off x="1558432" y="3034481"/>
        <a:ext cx="5690092" cy="1411386"/>
      </dsp:txXfrm>
    </dsp:sp>
    <dsp:sp modelId="{80A21105-41B5-483B-AD57-8351BD316D9A}">
      <dsp:nvSpPr>
        <dsp:cNvPr id="0" name=""/>
        <dsp:cNvSpPr/>
      </dsp:nvSpPr>
      <dsp:spPr>
        <a:xfrm>
          <a:off x="1449704" y="4445867"/>
          <a:ext cx="57988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A1D53-E99B-450D-8DDE-43E8A823E144}">
      <dsp:nvSpPr>
        <dsp:cNvPr id="0" name=""/>
        <dsp:cNvSpPr/>
      </dsp:nvSpPr>
      <dsp:spPr>
        <a:xfrm>
          <a:off x="0" y="0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9A768-1EB1-4E68-B101-115860B928FA}">
      <dsp:nvSpPr>
        <dsp:cNvPr id="0" name=""/>
        <dsp:cNvSpPr/>
      </dsp:nvSpPr>
      <dsp:spPr>
        <a:xfrm>
          <a:off x="0" y="0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Where can I find information on supplemental benefits and premiums?</a:t>
          </a:r>
          <a:endParaRPr lang="en-US" sz="1400" kern="1200"/>
        </a:p>
      </dsp:txBody>
      <dsp:txXfrm>
        <a:off x="0" y="0"/>
        <a:ext cx="6347714" cy="485096"/>
      </dsp:txXfrm>
    </dsp:sp>
    <dsp:sp modelId="{131EFEA0-ED09-41F7-88DA-4167FC53EBB1}">
      <dsp:nvSpPr>
        <dsp:cNvPr id="0" name=""/>
        <dsp:cNvSpPr/>
      </dsp:nvSpPr>
      <dsp:spPr>
        <a:xfrm>
          <a:off x="0" y="485096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17255-52CE-4AEA-B204-7AAE078B0C87}">
      <dsp:nvSpPr>
        <dsp:cNvPr id="0" name=""/>
        <dsp:cNvSpPr/>
      </dsp:nvSpPr>
      <dsp:spPr>
        <a:xfrm>
          <a:off x="0" y="485096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Visit ncretiree.com </a:t>
          </a:r>
        </a:p>
      </dsp:txBody>
      <dsp:txXfrm>
        <a:off x="0" y="485096"/>
        <a:ext cx="6347714" cy="485096"/>
      </dsp:txXfrm>
    </dsp:sp>
    <dsp:sp modelId="{F2CDA376-AA34-48B9-AC4D-CBE77FA85153}">
      <dsp:nvSpPr>
        <dsp:cNvPr id="0" name=""/>
        <dsp:cNvSpPr/>
      </dsp:nvSpPr>
      <dsp:spPr>
        <a:xfrm>
          <a:off x="0" y="970193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803D7B-33DB-4CCE-8218-FEB3A7FE8407}">
      <dsp:nvSpPr>
        <dsp:cNvPr id="0" name=""/>
        <dsp:cNvSpPr/>
      </dsp:nvSpPr>
      <dsp:spPr>
        <a:xfrm>
          <a:off x="0" y="970193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Call Pierce Insurance: 855-627-3847</a:t>
          </a:r>
        </a:p>
      </dsp:txBody>
      <dsp:txXfrm>
        <a:off x="0" y="970193"/>
        <a:ext cx="6347714" cy="485096"/>
      </dsp:txXfrm>
    </dsp:sp>
    <dsp:sp modelId="{9A9AE7FD-3362-4B46-86D8-790AFF251141}">
      <dsp:nvSpPr>
        <dsp:cNvPr id="0" name=""/>
        <dsp:cNvSpPr/>
      </dsp:nvSpPr>
      <dsp:spPr>
        <a:xfrm>
          <a:off x="0" y="1455289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0728E-49AE-42A9-A72E-39F42F3A34AE}">
      <dsp:nvSpPr>
        <dsp:cNvPr id="0" name=""/>
        <dsp:cNvSpPr/>
      </dsp:nvSpPr>
      <dsp:spPr>
        <a:xfrm>
          <a:off x="0" y="1455289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What supplemental benefits are available to new retirees?</a:t>
          </a:r>
          <a:endParaRPr lang="en-US" sz="1400" kern="1200"/>
        </a:p>
      </dsp:txBody>
      <dsp:txXfrm>
        <a:off x="0" y="1455289"/>
        <a:ext cx="6347714" cy="485096"/>
      </dsp:txXfrm>
    </dsp:sp>
    <dsp:sp modelId="{854E2FC3-016A-4F04-906C-B83E595022F1}">
      <dsp:nvSpPr>
        <dsp:cNvPr id="0" name=""/>
        <dsp:cNvSpPr/>
      </dsp:nvSpPr>
      <dsp:spPr>
        <a:xfrm>
          <a:off x="0" y="1940386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2E2B13-EFE9-4A0A-927B-03077466AD91}">
      <dsp:nvSpPr>
        <dsp:cNvPr id="0" name=""/>
        <dsp:cNvSpPr/>
      </dsp:nvSpPr>
      <dsp:spPr>
        <a:xfrm>
          <a:off x="0" y="1940386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Identity Theft Protection					</a:t>
          </a:r>
        </a:p>
      </dsp:txBody>
      <dsp:txXfrm>
        <a:off x="0" y="1940386"/>
        <a:ext cx="6347714" cy="485096"/>
      </dsp:txXfrm>
    </dsp:sp>
    <dsp:sp modelId="{B766D385-CA08-4AF1-8FC8-D39EED736793}">
      <dsp:nvSpPr>
        <dsp:cNvPr id="0" name=""/>
        <dsp:cNvSpPr/>
      </dsp:nvSpPr>
      <dsp:spPr>
        <a:xfrm>
          <a:off x="0" y="2425483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D4003-69AB-4E50-B240-942E39DC2008}">
      <dsp:nvSpPr>
        <dsp:cNvPr id="0" name=""/>
        <dsp:cNvSpPr/>
      </dsp:nvSpPr>
      <dsp:spPr>
        <a:xfrm>
          <a:off x="0" y="2425483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Dental</a:t>
          </a:r>
          <a:r>
            <a:rPr lang="en-US" sz="1400" kern="1200">
              <a:latin typeface="Trebuchet MS" panose="020B0603020202020204"/>
            </a:rPr>
            <a:t> Insurance</a:t>
          </a:r>
          <a:endParaRPr lang="en-US" sz="1400" kern="1200"/>
        </a:p>
      </dsp:txBody>
      <dsp:txXfrm>
        <a:off x="0" y="2425483"/>
        <a:ext cx="6347714" cy="485096"/>
      </dsp:txXfrm>
    </dsp:sp>
    <dsp:sp modelId="{C9BE55B4-D7DE-432F-A8F0-16A64650ACF1}">
      <dsp:nvSpPr>
        <dsp:cNvPr id="0" name=""/>
        <dsp:cNvSpPr/>
      </dsp:nvSpPr>
      <dsp:spPr>
        <a:xfrm>
          <a:off x="0" y="2910579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4EAE6-10BC-4B13-9784-01CB027B2DD9}">
      <dsp:nvSpPr>
        <dsp:cNvPr id="0" name=""/>
        <dsp:cNvSpPr/>
      </dsp:nvSpPr>
      <dsp:spPr>
        <a:xfrm>
          <a:off x="0" y="2910579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Vision</a:t>
          </a:r>
          <a:r>
            <a:rPr lang="en-US" sz="1400" kern="1200">
              <a:latin typeface="Trebuchet MS" panose="020B0603020202020204"/>
            </a:rPr>
            <a:t> Insurance</a:t>
          </a:r>
          <a:endParaRPr lang="en-US" sz="1400" kern="1200"/>
        </a:p>
      </dsp:txBody>
      <dsp:txXfrm>
        <a:off x="0" y="2910579"/>
        <a:ext cx="6347714" cy="485096"/>
      </dsp:txXfrm>
    </dsp:sp>
    <dsp:sp modelId="{6B098E74-AC73-4E5A-9A73-60132406B5C9}">
      <dsp:nvSpPr>
        <dsp:cNvPr id="0" name=""/>
        <dsp:cNvSpPr/>
      </dsp:nvSpPr>
      <dsp:spPr>
        <a:xfrm>
          <a:off x="0" y="3395676"/>
          <a:ext cx="634771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DB7FC-D4B6-427F-A75E-7A33D818497F}">
      <dsp:nvSpPr>
        <dsp:cNvPr id="0" name=""/>
        <dsp:cNvSpPr/>
      </dsp:nvSpPr>
      <dsp:spPr>
        <a:xfrm>
          <a:off x="0" y="3395676"/>
          <a:ext cx="6347714" cy="4850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Whole Life with Long-Term Care</a:t>
          </a:r>
        </a:p>
      </dsp:txBody>
      <dsp:txXfrm>
        <a:off x="0" y="3395676"/>
        <a:ext cx="6347714" cy="4850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C694E-A211-4BA1-BD95-81B5FEA79974}">
      <dsp:nvSpPr>
        <dsp:cNvPr id="0" name=""/>
        <dsp:cNvSpPr/>
      </dsp:nvSpPr>
      <dsp:spPr>
        <a:xfrm>
          <a:off x="0" y="2342252"/>
          <a:ext cx="1586928" cy="1536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62" tIns="113792" rIns="11286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What happens to my existing supplemental benefits when I retire?</a:t>
          </a:r>
          <a:endParaRPr lang="en-US" sz="1600" kern="1200"/>
        </a:p>
      </dsp:txBody>
      <dsp:txXfrm>
        <a:off x="0" y="2342252"/>
        <a:ext cx="1586928" cy="1536770"/>
      </dsp:txXfrm>
    </dsp:sp>
    <dsp:sp modelId="{10AC68C5-93CC-45A9-B0AA-72836EE71F4C}">
      <dsp:nvSpPr>
        <dsp:cNvPr id="0" name=""/>
        <dsp:cNvSpPr/>
      </dsp:nvSpPr>
      <dsp:spPr>
        <a:xfrm>
          <a:off x="1586928" y="2342252"/>
          <a:ext cx="4760785" cy="15367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571" tIns="190500" rIns="96571" bIns="1905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This depends on the type of coverage you have and who your coverage is with.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You should contact your Health Benefit Representative at your worksite to learn about your options.</a:t>
          </a:r>
        </a:p>
      </dsp:txBody>
      <dsp:txXfrm>
        <a:off x="1586928" y="2342252"/>
        <a:ext cx="4760785" cy="1536770"/>
      </dsp:txXfrm>
    </dsp:sp>
    <dsp:sp modelId="{19C5A38F-D3C2-45A3-9B51-7AD5B61B46A4}">
      <dsp:nvSpPr>
        <dsp:cNvPr id="0" name=""/>
        <dsp:cNvSpPr/>
      </dsp:nvSpPr>
      <dsp:spPr>
        <a:xfrm rot="10800000">
          <a:off x="0" y="1749"/>
          <a:ext cx="1586928" cy="2363553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862" tIns="113792" rIns="11286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Is there an association fee to participate?</a:t>
          </a:r>
          <a:endParaRPr lang="en-US" sz="1600" kern="1200"/>
        </a:p>
      </dsp:txBody>
      <dsp:txXfrm rot="-10800000">
        <a:off x="0" y="1749"/>
        <a:ext cx="1586928" cy="1536309"/>
      </dsp:txXfrm>
    </dsp:sp>
    <dsp:sp modelId="{6C46D895-A21A-4A1E-8F3C-E5FC4E8D237C}">
      <dsp:nvSpPr>
        <dsp:cNvPr id="0" name=""/>
        <dsp:cNvSpPr/>
      </dsp:nvSpPr>
      <dsp:spPr>
        <a:xfrm>
          <a:off x="1586928" y="1749"/>
          <a:ext cx="4760785" cy="15363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571" tIns="190500" rIns="96571" bIns="1905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No, all programs are offered directly through the North Carolina Retirement Systems.</a:t>
          </a:r>
        </a:p>
      </dsp:txBody>
      <dsp:txXfrm>
        <a:off x="1586928" y="1749"/>
        <a:ext cx="4760785" cy="15363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DAD9C-FBCE-48B8-AA75-5BC708F3A810}">
      <dsp:nvSpPr>
        <dsp:cNvPr id="0" name=""/>
        <dsp:cNvSpPr/>
      </dsp:nvSpPr>
      <dsp:spPr>
        <a:xfrm>
          <a:off x="0" y="25718"/>
          <a:ext cx="6884895" cy="1210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How do I make sure I do not have a lapse in dental or vision coverage when I transition from employee to retiree?	</a:t>
          </a:r>
          <a:endParaRPr lang="en-US" sz="2300" kern="1200"/>
        </a:p>
      </dsp:txBody>
      <dsp:txXfrm>
        <a:off x="59114" y="84832"/>
        <a:ext cx="6766667" cy="1092721"/>
      </dsp:txXfrm>
    </dsp:sp>
    <dsp:sp modelId="{97712214-5E5C-40CC-8724-AEEFF4EBCCAB}">
      <dsp:nvSpPr>
        <dsp:cNvPr id="0" name=""/>
        <dsp:cNvSpPr/>
      </dsp:nvSpPr>
      <dsp:spPr>
        <a:xfrm>
          <a:off x="0" y="1236668"/>
          <a:ext cx="6884895" cy="1023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595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You may need to continue your current plan(s) through COBRA until your North Carolina Retirement Systems plans are effective. Your Health Benefit Representative can advise you on your options.</a:t>
          </a:r>
        </a:p>
      </dsp:txBody>
      <dsp:txXfrm>
        <a:off x="0" y="1236668"/>
        <a:ext cx="6884895" cy="10236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FD6C5-6482-455F-974C-D1CCD21F861A}">
      <dsp:nvSpPr>
        <dsp:cNvPr id="0" name=""/>
        <dsp:cNvSpPr/>
      </dsp:nvSpPr>
      <dsp:spPr>
        <a:xfrm>
          <a:off x="1803535" y="1598"/>
          <a:ext cx="769658" cy="7696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3B331-6321-4B6B-8C75-FB15D647A81B}">
      <dsp:nvSpPr>
        <dsp:cNvPr id="0" name=""/>
        <dsp:cNvSpPr/>
      </dsp:nvSpPr>
      <dsp:spPr>
        <a:xfrm>
          <a:off x="1333188" y="1238646"/>
          <a:ext cx="1710351" cy="1878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Identity Theft Protection by </a:t>
          </a:r>
          <a:r>
            <a:rPr lang="en-US" sz="1100" b="1" kern="1200">
              <a:latin typeface="Trebuchet MS" panose="020B0603020202020204"/>
            </a:rPr>
            <a:t>Norton LifeLock Benefit Solutions</a:t>
          </a:r>
          <a:r>
            <a:rPr lang="en-US" sz="1100" b="1" kern="1200"/>
            <a:t>: </a:t>
          </a:r>
          <a:endParaRPr lang="en-US" sz="1100" kern="1200"/>
        </a:p>
      </dsp:txBody>
      <dsp:txXfrm>
        <a:off x="1333188" y="1238646"/>
        <a:ext cx="1710351" cy="1878714"/>
      </dsp:txXfrm>
    </dsp:sp>
    <dsp:sp modelId="{B51C6E37-BC9F-4863-B5F6-4BC488FED2A0}">
      <dsp:nvSpPr>
        <dsp:cNvPr id="0" name=""/>
        <dsp:cNvSpPr/>
      </dsp:nvSpPr>
      <dsp:spPr>
        <a:xfrm>
          <a:off x="3813198" y="1598"/>
          <a:ext cx="769658" cy="76965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1F39F6-8D7A-4410-BD94-901570FE14FD}">
      <dsp:nvSpPr>
        <dsp:cNvPr id="0" name=""/>
        <dsp:cNvSpPr/>
      </dsp:nvSpPr>
      <dsp:spPr>
        <a:xfrm>
          <a:off x="3342851" y="1238646"/>
          <a:ext cx="1710351" cy="1878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The risk of identity theft is real. There's a victim of identity theft every 2 seconds.</a:t>
          </a:r>
          <a:r>
            <a:rPr lang="en-US" sz="1100" kern="1200" baseline="30000"/>
            <a:t>1</a:t>
          </a:r>
          <a:r>
            <a:rPr lang="en-US" sz="1100" kern="1200"/>
            <a:t> </a:t>
          </a:r>
          <a:r>
            <a:rPr lang="en-US" sz="1100" kern="1200">
              <a:latin typeface="Trebuchet MS" panose="020B0603020202020204"/>
            </a:rPr>
            <a:t>Norton LifeLock</a:t>
          </a:r>
          <a:r>
            <a:rPr lang="en-US" sz="1100" kern="1200"/>
            <a:t>™ Identity Theft Protection helps protect against damage to your finances, credit</a:t>
          </a:r>
          <a:r>
            <a:rPr lang="en-US" sz="1100" kern="1200">
              <a:latin typeface="Trebuchet MS" panose="020B0603020202020204"/>
            </a:rPr>
            <a:t>,</a:t>
          </a:r>
          <a:r>
            <a:rPr lang="en-US" sz="1100" kern="1200"/>
            <a:t> and reputation. Help protect yourself with </a:t>
          </a:r>
          <a:r>
            <a:rPr lang="en-US" sz="1100" kern="1200">
              <a:latin typeface="Trebuchet MS" panose="020B0603020202020204"/>
            </a:rPr>
            <a:t>Norton LifeLock</a:t>
          </a:r>
          <a:r>
            <a:rPr lang="en-US" sz="1100" kern="1200"/>
            <a:t>, the # 1 most recognized brand in identity theft protection.</a:t>
          </a:r>
          <a:r>
            <a:rPr lang="en-US" sz="1100" kern="1200" baseline="30000"/>
            <a:t>2</a:t>
          </a:r>
          <a:endParaRPr lang="en-US" sz="1100" kern="1200"/>
        </a:p>
      </dsp:txBody>
      <dsp:txXfrm>
        <a:off x="3342851" y="1238646"/>
        <a:ext cx="1710351" cy="18787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7721F-44F6-4058-ABFB-54A5BE219AF6}">
      <dsp:nvSpPr>
        <dsp:cNvPr id="0" name=""/>
        <dsp:cNvSpPr/>
      </dsp:nvSpPr>
      <dsp:spPr>
        <a:xfrm>
          <a:off x="0" y="735468"/>
          <a:ext cx="7298871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57B0B-C151-4387-8B7E-C9A8E8415E28}">
      <dsp:nvSpPr>
        <dsp:cNvPr id="0" name=""/>
        <dsp:cNvSpPr/>
      </dsp:nvSpPr>
      <dsp:spPr>
        <a:xfrm>
          <a:off x="410731" y="1040971"/>
          <a:ext cx="746783" cy="7467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BB2BAF-DEB5-4C03-81F0-7B7CA75F9768}">
      <dsp:nvSpPr>
        <dsp:cNvPr id="0" name=""/>
        <dsp:cNvSpPr/>
      </dsp:nvSpPr>
      <dsp:spPr>
        <a:xfrm>
          <a:off x="1568246" y="735468"/>
          <a:ext cx="5730624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Dental </a:t>
          </a:r>
          <a:r>
            <a:rPr lang="en-US" sz="1600" b="1" kern="1200">
              <a:latin typeface="Trebuchet MS" panose="020B0603020202020204"/>
            </a:rPr>
            <a:t>Insurance by</a:t>
          </a:r>
          <a:r>
            <a:rPr lang="en-US" sz="1600" b="1" kern="1200" dirty="0"/>
            <a:t> UnitedHealthcare: </a:t>
          </a:r>
          <a:r>
            <a:rPr lang="en-US" sz="1600" kern="1200" dirty="0"/>
            <a:t>Proper dental care is important. That is why it is so important to have a dental plan that covers preventive, basic</a:t>
          </a:r>
          <a:r>
            <a:rPr lang="en-US" sz="1600" kern="1200" dirty="0">
              <a:latin typeface="Trebuchet MS" panose="020B0603020202020204"/>
            </a:rPr>
            <a:t>,</a:t>
          </a:r>
          <a:r>
            <a:rPr lang="en-US" sz="1600" kern="1200" dirty="0"/>
            <a:t> and major services.</a:t>
          </a:r>
        </a:p>
      </dsp:txBody>
      <dsp:txXfrm>
        <a:off x="1568246" y="735468"/>
        <a:ext cx="5730624" cy="1357788"/>
      </dsp:txXfrm>
    </dsp:sp>
    <dsp:sp modelId="{D896B09E-B9F6-4FC1-9DA6-1F6FECD004E3}">
      <dsp:nvSpPr>
        <dsp:cNvPr id="0" name=""/>
        <dsp:cNvSpPr/>
      </dsp:nvSpPr>
      <dsp:spPr>
        <a:xfrm>
          <a:off x="0" y="2432705"/>
          <a:ext cx="7298871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3C124-F641-44A5-A2E8-99F5EEFD29EC}">
      <dsp:nvSpPr>
        <dsp:cNvPr id="0" name=""/>
        <dsp:cNvSpPr/>
      </dsp:nvSpPr>
      <dsp:spPr>
        <a:xfrm>
          <a:off x="410731" y="2738207"/>
          <a:ext cx="746783" cy="7467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22BA2-E76B-4999-ADB8-F686E49FBC6C}">
      <dsp:nvSpPr>
        <dsp:cNvPr id="0" name=""/>
        <dsp:cNvSpPr/>
      </dsp:nvSpPr>
      <dsp:spPr>
        <a:xfrm>
          <a:off x="1568246" y="2432705"/>
          <a:ext cx="5730624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Vision </a:t>
          </a:r>
          <a:r>
            <a:rPr lang="en-US" sz="1600" b="1" kern="1200">
              <a:latin typeface="Trebuchet MS" panose="020B0603020202020204"/>
            </a:rPr>
            <a:t>Insurance by</a:t>
          </a:r>
          <a:r>
            <a:rPr lang="en-US" sz="1600" b="1" kern="1200"/>
            <a:t> UnitedHealthcare: </a:t>
          </a:r>
          <a:r>
            <a:rPr lang="en-US" sz="1600" kern="1200"/>
            <a:t>Our eyes are really windows to our health. An eye exam can help identify not only eye and vision issues, but systemic disease. Exam, lenses, frame</a:t>
          </a:r>
          <a:r>
            <a:rPr lang="en-US" sz="1600" kern="1200">
              <a:latin typeface="Trebuchet MS" panose="020B0603020202020204"/>
            </a:rPr>
            <a:t>,</a:t>
          </a:r>
          <a:r>
            <a:rPr lang="en-US" sz="1600" kern="1200"/>
            <a:t> and contact lens coverage </a:t>
          </a:r>
          <a:r>
            <a:rPr lang="en-US" sz="1600" kern="1200">
              <a:latin typeface="Trebuchet MS" panose="020B0603020202020204"/>
            </a:rPr>
            <a:t>are included</a:t>
          </a:r>
          <a:r>
            <a:rPr lang="en-US" sz="1600" kern="1200"/>
            <a:t>.</a:t>
          </a:r>
        </a:p>
      </dsp:txBody>
      <dsp:txXfrm>
        <a:off x="1568246" y="2432705"/>
        <a:ext cx="5730624" cy="1357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7174D70D-EC72-4674-B76B-5B5CB27AA8F4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DF9C9753-801A-4EAB-9C2C-54D389DFA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178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DEE82E0E-D8E8-497C-AB1F-E93F0A263BDD}" type="datetimeFigureOut">
              <a:rPr lang="en-US"/>
              <a:pPr>
                <a:defRPr/>
              </a:pPr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34820AEB-7A52-4DA1-A803-3D6E144B2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175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Image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19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Update header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19A16-0EDE-F5FC-5437-CF68CECEE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E3707-9479-4436-B90A-EF881085A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895ECD-D87D-8698-7184-1A99236E7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76DAD-4CFC-A4EB-5DD7-24D939DACE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0AEB-7A52-4DA1-A803-3D6E144B2C8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1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8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8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0211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639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9561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494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70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06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13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614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0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7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9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7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6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9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5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cretiree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4294967295"/>
          </p:nvPr>
        </p:nvSpPr>
        <p:spPr>
          <a:xfrm>
            <a:off x="0" y="3723648"/>
            <a:ext cx="9144000" cy="1243012"/>
          </a:xfrm>
          <a:prstGeom prst="roundRect">
            <a:avLst/>
          </a:prstGeom>
          <a:solidFill>
            <a:srgbClr val="0C609B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b="1" dirty="0">
              <a:solidFill>
                <a:srgbClr val="002060"/>
              </a:solidFill>
              <a:latin typeface="Arial" pitchFamily="34" charset="0"/>
            </a:endParaRP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9C0A2A-22E8-89B5-379B-D2C269080B7B}"/>
              </a:ext>
            </a:extLst>
          </p:cNvPr>
          <p:cNvSpPr txBox="1"/>
          <p:nvPr/>
        </p:nvSpPr>
        <p:spPr>
          <a:xfrm>
            <a:off x="260997" y="1805404"/>
            <a:ext cx="640605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Supplemental </a:t>
            </a:r>
            <a:r>
              <a:rPr lang="en-US" sz="3600" b="1">
                <a:solidFill>
                  <a:srgbClr val="002060"/>
                </a:solidFill>
                <a:latin typeface="Arial"/>
                <a:cs typeface="Arial"/>
              </a:rPr>
              <a:t>Benefits</a:t>
            </a:r>
            <a:endParaRPr lang="en-US" sz="3600">
              <a:solidFill>
                <a:srgbClr val="002060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0BF36AE-8953-A3A5-1858-F1868CA41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001" y="3545851"/>
            <a:ext cx="7351998" cy="161548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4C8269C-318F-BA18-15E2-1756C521A43F}"/>
              </a:ext>
            </a:extLst>
          </p:cNvPr>
          <p:cNvSpPr txBox="1"/>
          <p:nvPr/>
        </p:nvSpPr>
        <p:spPr>
          <a:xfrm>
            <a:off x="7489763" y="525447"/>
            <a:ext cx="18288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/>
                <a:ea typeface="ADLaM Display"/>
                <a:cs typeface="ADLaM Display"/>
              </a:rPr>
              <a:t>2027</a:t>
            </a:r>
            <a:endParaRPr lang="en-US" sz="3600" kern="1200" dirty="0">
              <a:solidFill>
                <a:schemeClr val="bg1"/>
              </a:solidFill>
              <a:latin typeface="Arial Black"/>
              <a:ea typeface="ADLaM Display"/>
              <a:cs typeface="ADLaM Display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8E09E-672A-0DE2-8D75-1113A510F3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72" b="54098"/>
          <a:stretch>
            <a:fillRect/>
          </a:stretch>
        </p:blipFill>
        <p:spPr>
          <a:xfrm>
            <a:off x="264211" y="202471"/>
            <a:ext cx="2239978" cy="11763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5F371A-8BA8-6159-D71A-6EB1CDCE82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135" r="-399" b="-330"/>
          <a:stretch>
            <a:fillRect/>
          </a:stretch>
        </p:blipFill>
        <p:spPr>
          <a:xfrm>
            <a:off x="7331934" y="5435103"/>
            <a:ext cx="1663233" cy="1019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1B6DA4-0D89-6A52-7CB0-6B82F7AD18A9}"/>
              </a:ext>
            </a:extLst>
          </p:cNvPr>
          <p:cNvSpPr txBox="1"/>
          <p:nvPr/>
        </p:nvSpPr>
        <p:spPr>
          <a:xfrm>
            <a:off x="263126" y="2370330"/>
            <a:ext cx="582268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i="1">
                <a:solidFill>
                  <a:schemeClr val="tx1">
                    <a:lumMod val="49000"/>
                    <a:lumOff val="51000"/>
                  </a:schemeClr>
                </a:solidFill>
              </a:rPr>
              <a:t>Transitioning to Retirement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414BE6-35CA-B942-DE7B-809BD2C1AF78}"/>
              </a:ext>
            </a:extLst>
          </p:cNvPr>
          <p:cNvSpPr txBox="1"/>
          <p:nvPr/>
        </p:nvSpPr>
        <p:spPr>
          <a:xfrm>
            <a:off x="264887" y="2765724"/>
            <a:ext cx="640832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3C71"/>
                </a:solidFill>
              </a:rPr>
              <a:t>Benefits Available </a:t>
            </a:r>
            <a:r>
              <a:rPr lang="en-US">
                <a:solidFill>
                  <a:srgbClr val="003C71"/>
                </a:solidFill>
              </a:rPr>
              <a:t>Through The NC Retirement Systems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9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  <a:endParaRPr lang="en-US" sz="1200">
              <a:solidFill>
                <a:srgbClr val="000000"/>
              </a:solidFill>
              <a:latin typeface="Aptos"/>
              <a:cs typeface="Myriad Pr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373" y="1940641"/>
            <a:ext cx="6021402" cy="29627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  <a:latin typeface="Myriad Pro"/>
                <a:cs typeface="Myriad Pro"/>
              </a:rPr>
              <a:t>Enroll or Ask Questions About Your </a:t>
            </a:r>
            <a:r>
              <a:rPr lang="en-US" sz="2400" b="1">
                <a:solidFill>
                  <a:schemeClr val="tx2"/>
                </a:solidFill>
                <a:latin typeface="Myriad Pro"/>
                <a:cs typeface="Myriad Pro"/>
              </a:rPr>
              <a:t>Benefits Options</a:t>
            </a:r>
            <a:endParaRPr lang="en-US"/>
          </a:p>
          <a:p>
            <a:r>
              <a:rPr lang="en-US" sz="2000">
                <a:solidFill>
                  <a:schemeClr val="tx2"/>
                </a:solidFill>
                <a:latin typeface="Myriad Pro"/>
                <a:cs typeface="Myriad Pro"/>
              </a:rPr>
              <a:t>	Phone: 	855-627-3847</a:t>
            </a:r>
          </a:p>
          <a:p>
            <a:r>
              <a:rPr lang="en-US" sz="2000">
                <a:solidFill>
                  <a:schemeClr val="tx2"/>
                </a:solidFill>
                <a:latin typeface="Myriad Pro"/>
                <a:cs typeface="Myriad Pro"/>
              </a:rPr>
              <a:t>	Website: 	</a:t>
            </a:r>
            <a:r>
              <a:rPr lang="en-US" sz="2000">
                <a:solidFill>
                  <a:srgbClr val="44A436"/>
                </a:solidFill>
                <a:latin typeface="Myriad Pro"/>
                <a:cs typeface="Myriad Pro"/>
              </a:rPr>
              <a:t>ncretiree.com</a:t>
            </a:r>
          </a:p>
          <a:p>
            <a:r>
              <a:rPr lang="en-US" sz="2000" dirty="0">
                <a:solidFill>
                  <a:schemeClr val="tx2"/>
                </a:solidFill>
                <a:latin typeface="Myriad Pro"/>
                <a:cs typeface="Myriad Pro"/>
              </a:rPr>
              <a:t>	Email: 	</a:t>
            </a:r>
            <a:r>
              <a:rPr lang="en-US" sz="2000" dirty="0">
                <a:solidFill>
                  <a:srgbClr val="44A436"/>
                </a:solidFill>
                <a:latin typeface="Myriad Pro"/>
                <a:cs typeface="Myriad Pro"/>
              </a:rPr>
              <a:t>info@pierceins.com</a:t>
            </a:r>
          </a:p>
          <a:p>
            <a:endParaRPr lang="en-US" sz="2000" dirty="0">
              <a:solidFill>
                <a:srgbClr val="44A436"/>
              </a:solidFill>
              <a:latin typeface="Myriad Pro"/>
              <a:cs typeface="Myriad Pro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9324" y="930368"/>
            <a:ext cx="866428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Contact: Pierce Insurance Agency</a:t>
            </a:r>
            <a:endParaRPr lang="en-US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97810FF7-2F06-5B01-10F8-C871CF79D9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A7189A-7C7F-8D17-1984-719A43C46723}"/>
              </a:ext>
            </a:extLst>
          </p:cNvPr>
          <p:cNvSpPr txBox="1"/>
          <p:nvPr/>
        </p:nvSpPr>
        <p:spPr>
          <a:xfrm>
            <a:off x="555770" y="5096312"/>
            <a:ext cx="54108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We look forward to serving you in retirement.</a:t>
            </a:r>
          </a:p>
        </p:txBody>
      </p:sp>
    </p:spTree>
    <p:extLst>
      <p:ext uri="{BB962C8B-B14F-4D97-AF65-F5344CB8AC3E}">
        <p14:creationId xmlns:p14="http://schemas.microsoft.com/office/powerpoint/2010/main" val="33286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BAA36E50-2FFB-9644-BD81-3CB3A9E9AA2C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0" y="1520825"/>
          <a:ext cx="7165975" cy="433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7618" y="842098"/>
            <a:ext cx="886598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North Carolina Retirement Systems: Supplemental Benefits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5FD4F7-6291-C948-2CA8-8C5AB2502FC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133C4A52-5234-1576-8CE3-E7B2426FDEF3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0" y="1455738"/>
          <a:ext cx="7248525" cy="451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0382" y="786212"/>
            <a:ext cx="893322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North Carolina Retirement Systems: FAQ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168B5E-AA90-2B7E-4DDF-A5FDCDCE48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2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D0334442-978E-320B-AAA4-15CD315F07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599" y="1372977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3400" y="776767"/>
            <a:ext cx="843376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FAQ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8C49D0-12DF-3501-9F2B-8024C2FAA54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06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AAB9D28F-85F9-0035-DD87-3723CAC3D8F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599" y="1324951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4190" y="699927"/>
            <a:ext cx="852981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FAQ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A1B5ED-32B3-2AAC-AE59-D8295A39906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44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  <a:endParaRPr lang="en-US" sz="1200">
              <a:solidFill>
                <a:srgbClr val="000000"/>
              </a:solidFill>
              <a:latin typeface="Aptos"/>
              <a:cs typeface="Myriad Pro"/>
            </a:endParaRP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405DDAA8-64BD-033B-9849-0E05C59A4CC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923142"/>
          <a:ext cx="6884895" cy="2286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0508" y="920843"/>
            <a:ext cx="86930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FAQ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E61243-B7B9-3AC7-DFB4-11E408021E2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9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ea typeface="+mn-lt"/>
                <a:cs typeface="+mn-lt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ea typeface="+mn-lt"/>
                <a:cs typeface="+mn-lt"/>
              </a:rPr>
              <a:t>info@pierceins.com </a:t>
            </a:r>
            <a:r>
              <a:rPr lang="en-US" sz="1200">
                <a:solidFill>
                  <a:schemeClr val="bg1"/>
                </a:solidFill>
                <a:ea typeface="+mn-lt"/>
                <a:cs typeface="+mn-lt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ea typeface="+mn-lt"/>
                <a:cs typeface="+mn-lt"/>
              </a:rPr>
              <a:t>ncretiree.com</a:t>
            </a:r>
            <a:endParaRPr lang="en-US" sz="1200">
              <a:solidFill>
                <a:srgbClr val="000000"/>
              </a:solidFill>
              <a:ea typeface="+mn-lt"/>
              <a:cs typeface="+mn-lt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BC3B4350-0A81-7192-A01C-4E63BBC5E6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822604"/>
              </p:ext>
            </p:extLst>
          </p:nvPr>
        </p:nvGraphicFramePr>
        <p:xfrm>
          <a:off x="478269" y="1712820"/>
          <a:ext cx="6386392" cy="311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9908" y="930368"/>
            <a:ext cx="85832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Plans Available</a:t>
            </a: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87928" y="5257800"/>
            <a:ext cx="7298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/>
                </a:solidFill>
              </a:rPr>
              <a:t>No one can prevent all identity theft.</a:t>
            </a:r>
          </a:p>
          <a:p>
            <a:r>
              <a:rPr lang="en-US" sz="800" dirty="0">
                <a:solidFill>
                  <a:schemeClr val="tx2"/>
                </a:solidFill>
              </a:rPr>
              <a:t>1 Based on an online survey of 5,000 US adults conducted by The</a:t>
            </a:r>
          </a:p>
          <a:p>
            <a:r>
              <a:rPr lang="en-US" sz="800" dirty="0">
                <a:solidFill>
                  <a:schemeClr val="tx2"/>
                </a:solidFill>
              </a:rPr>
              <a:t>Harris Poll on behalf of Symantec, January 2019.</a:t>
            </a:r>
          </a:p>
          <a:p>
            <a:r>
              <a:rPr lang="en-US" sz="800" dirty="0">
                <a:solidFill>
                  <a:schemeClr val="tx2"/>
                </a:solidFill>
              </a:rPr>
              <a:t>2 Based on a monthly online consumer survey (n=1205) conducted</a:t>
            </a:r>
          </a:p>
          <a:p>
            <a:r>
              <a:rPr lang="en-US" sz="800" dirty="0">
                <a:solidFill>
                  <a:schemeClr val="tx2"/>
                </a:solidFill>
              </a:rPr>
              <a:t>for </a:t>
            </a:r>
            <a:r>
              <a:rPr lang="en-US" sz="800" dirty="0" err="1">
                <a:solidFill>
                  <a:schemeClr val="tx2"/>
                </a:solidFill>
              </a:rPr>
              <a:t>LifeLock</a:t>
            </a:r>
            <a:r>
              <a:rPr lang="en-US" sz="800" dirty="0">
                <a:solidFill>
                  <a:schemeClr val="tx2"/>
                </a:solidFill>
              </a:rPr>
              <a:t> by MSI International, Oct 2017- Dec 2018</a:t>
            </a:r>
          </a:p>
          <a:p>
            <a:endParaRPr lang="en-US" dirty="0"/>
          </a:p>
        </p:txBody>
      </p:sp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505FCE2C-7B0D-2400-B47D-DED24224C94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6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ptos"/>
                <a:cs typeface="Myriad Pro"/>
              </a:rPr>
              <a:t>Toll Free: 855-627-3847 🔹 Email: </a:t>
            </a:r>
            <a:r>
              <a:rPr lang="en-US" sz="1200" u="sng" dirty="0">
                <a:solidFill>
                  <a:srgbClr val="002060"/>
                </a:solidFill>
                <a:latin typeface="Aptos"/>
                <a:cs typeface="Myriad Pro"/>
              </a:rPr>
              <a:t>info@pierceins.com </a:t>
            </a:r>
            <a:r>
              <a:rPr lang="en-US" sz="1200">
                <a:solidFill>
                  <a:schemeClr val="bg1"/>
                </a:solidFill>
                <a:latin typeface="Aptos"/>
                <a:cs typeface="Myriad Pro"/>
              </a:rPr>
              <a:t>🔹W</a:t>
            </a:r>
            <a:r>
              <a:rPr lang="en-US" sz="1200" dirty="0">
                <a:solidFill>
                  <a:schemeClr val="bg1"/>
                </a:solidFill>
                <a:latin typeface="Aptos"/>
                <a:cs typeface="Myriad Pro"/>
              </a:rPr>
              <a:t>ebsite: </a:t>
            </a:r>
            <a:r>
              <a:rPr lang="en-US" sz="1200" u="sng" dirty="0">
                <a:solidFill>
                  <a:srgbClr val="002060"/>
                </a:solidFill>
                <a:latin typeface="Aptos"/>
                <a:cs typeface="Myriad Pro"/>
              </a:rPr>
              <a:t>ncretiree.com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CA2166EF-746E-9202-E59A-3FB3B4D002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839946"/>
              </p:ext>
            </p:extLst>
          </p:nvPr>
        </p:nvGraphicFramePr>
        <p:xfrm>
          <a:off x="370763" y="1333866"/>
          <a:ext cx="729887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72037" y="930368"/>
            <a:ext cx="84145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Plans Available</a:t>
            </a:r>
            <a:endParaRPr lang="en-US"/>
          </a:p>
        </p:txBody>
      </p:sp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62237FA0-5CB7-4EBE-3446-317320C7B51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4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A4A2C-D8F2-462E-2493-8A27A170F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02633C-66BA-06C4-381E-DD9D4968633C}"/>
              </a:ext>
            </a:extLst>
          </p:cNvPr>
          <p:cNvSpPr txBox="1"/>
          <p:nvPr/>
        </p:nvSpPr>
        <p:spPr>
          <a:xfrm>
            <a:off x="9072" y="6198731"/>
            <a:ext cx="9144000" cy="671285"/>
          </a:xfrm>
          <a:prstGeom prst="rect">
            <a:avLst/>
          </a:prstGeom>
          <a:solidFill>
            <a:srgbClr val="65BAE0"/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ea typeface="+mn-lt"/>
                <a:cs typeface="+mn-lt"/>
              </a:rPr>
              <a:t>Toll Free: 855-627-3847 🔹 Email: </a:t>
            </a:r>
            <a:r>
              <a:rPr lang="en-US" sz="1200" u="sng">
                <a:solidFill>
                  <a:srgbClr val="002060"/>
                </a:solidFill>
                <a:ea typeface="+mn-lt"/>
                <a:cs typeface="+mn-lt"/>
              </a:rPr>
              <a:t>info@pierceins.com </a:t>
            </a:r>
            <a:r>
              <a:rPr lang="en-US" sz="1200">
                <a:solidFill>
                  <a:schemeClr val="bg1"/>
                </a:solidFill>
                <a:ea typeface="+mn-lt"/>
                <a:cs typeface="+mn-lt"/>
              </a:rPr>
              <a:t>🔹Website: </a:t>
            </a:r>
            <a:r>
              <a:rPr lang="en-US" sz="1200" u="sng">
                <a:solidFill>
                  <a:srgbClr val="002060"/>
                </a:solidFill>
                <a:ea typeface="+mn-lt"/>
                <a:cs typeface="+mn-lt"/>
              </a:rPr>
              <a:t>ncretiree.com</a:t>
            </a:r>
            <a:endParaRPr lang="en-US" sz="120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0D3B-D65A-BAE9-FE68-9C0B66B0B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82" y="1425158"/>
            <a:ext cx="6711641" cy="8872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tx2"/>
                </a:solidFill>
                <a:latin typeface="myriad pro"/>
                <a:cs typeface="Myriad Pro"/>
              </a:rPr>
              <a:t>Whole Life with Long-Term Care</a:t>
            </a:r>
            <a:endParaRPr lang="en-US" sz="2000">
              <a:solidFill>
                <a:schemeClr val="tx2"/>
              </a:solidFill>
              <a:latin typeface="myriad pro"/>
              <a:cs typeface="Myriad Pro"/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tx2"/>
                </a:solidFill>
                <a:latin typeface="myriad pro"/>
                <a:cs typeface="Myriad Pro"/>
              </a:rPr>
              <a:t>by The Standard:</a:t>
            </a:r>
            <a:r>
              <a:rPr lang="en-US" sz="2400" b="1" dirty="0">
                <a:solidFill>
                  <a:schemeClr val="tx2"/>
                </a:solidFill>
                <a:latin typeface="Myriad Pro"/>
                <a:cs typeface="Myriad Pro"/>
              </a:rPr>
              <a:t> </a:t>
            </a:r>
            <a:endParaRPr lang="en-US" sz="2000" dirty="0">
              <a:solidFill>
                <a:schemeClr val="tx2"/>
              </a:solidFill>
              <a:latin typeface="Myriad Pro"/>
              <a:cs typeface="Myriad Pro"/>
            </a:endParaRPr>
          </a:p>
          <a:p>
            <a:endParaRPr lang="en-US" sz="2800" dirty="0">
              <a:solidFill>
                <a:schemeClr val="tx2"/>
              </a:solidFill>
              <a:latin typeface="Myriad Pro"/>
              <a:cs typeface="Myriad Pr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E3EBF-CB5F-4342-483A-C330413BC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CD248-3319-448C-83AD-31790622C32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ADC3C7-50EB-0EAC-EF70-6297C03F1F05}"/>
              </a:ext>
            </a:extLst>
          </p:cNvPr>
          <p:cNvSpPr txBox="1"/>
          <p:nvPr/>
        </p:nvSpPr>
        <p:spPr>
          <a:xfrm>
            <a:off x="487385" y="850091"/>
            <a:ext cx="841455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latin typeface="Myriad Pro"/>
                <a:cs typeface="Myriad Pro"/>
              </a:rPr>
              <a:t>Supplemental Benefits: Plans Available</a:t>
            </a:r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E39641A-0718-C89D-3961-AA7584536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860961"/>
              </p:ext>
            </p:extLst>
          </p:nvPr>
        </p:nvGraphicFramePr>
        <p:xfrm>
          <a:off x="800099" y="2314674"/>
          <a:ext cx="6529123" cy="3605784"/>
        </p:xfrm>
        <a:graphic>
          <a:graphicData uri="http://schemas.openxmlformats.org/drawingml/2006/table">
            <a:tbl>
              <a:tblPr/>
              <a:tblGrid>
                <a:gridCol w="6529123">
                  <a:extLst>
                    <a:ext uri="{9D8B030D-6E8A-4147-A177-3AD203B41FA5}">
                      <a16:colId xmlns:a16="http://schemas.microsoft.com/office/drawing/2014/main" val="246129554"/>
                    </a:ext>
                  </a:extLst>
                </a:gridCol>
              </a:tblGrid>
              <a:tr h="2427378">
                <a:tc>
                  <a:txBody>
                    <a:bodyPr/>
                    <a:lstStyle/>
                    <a:p>
                      <a:pPr marL="285750" indent="-285750" algn="l" defTabSz="685800" rtl="0" eaLnBrk="1" fontAlgn="t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Wingdings" panose="020B0604020202020204" pitchFamily="34" charset="0"/>
                        <a:buChar char="ü"/>
                      </a:pPr>
                      <a:r>
                        <a:rPr lang="en-US" sz="1800" kern="1200" dirty="0">
                          <a:solidFill>
                            <a:schemeClr val="tx2"/>
                          </a:solidFill>
                          <a:latin typeface="Myriad Pro"/>
                        </a:rPr>
                        <a:t>This innovative benefit helps address some of the most common challenges retirees face, including being declined for coverage, rising premiums, reduced benefits, or losing coverage altogether.</a:t>
                      </a:r>
                    </a:p>
                    <a:p>
                      <a:pPr marL="285750" indent="-285750" algn="l" rtl="0" eaLnBrk="1" fontAlgn="t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Wingdings" panose="020B0604020202020204" pitchFamily="34" charset="0"/>
                        <a:buChar char="ü"/>
                      </a:pPr>
                      <a:r>
                        <a:rPr lang="en-US" sz="1800" kern="1200" dirty="0">
                          <a:solidFill>
                            <a:schemeClr val="tx2"/>
                          </a:solidFill>
                          <a:latin typeface="Myriad Pro"/>
                        </a:rPr>
                        <a:t>With this plan, you can secure permanent life insurance and long-term care protection through one comprehensive </a:t>
                      </a:r>
                      <a:r>
                        <a:rPr lang="en-US" sz="1800" kern="1200">
                          <a:solidFill>
                            <a:schemeClr val="tx2"/>
                          </a:solidFill>
                          <a:latin typeface="Myriad Pro"/>
                        </a:rPr>
                        <a:t>solution without answering qualifying health questions (within limits). </a:t>
                      </a:r>
                      <a:r>
                        <a:rPr lang="en-US" sz="1800" kern="1200" dirty="0">
                          <a:solidFill>
                            <a:schemeClr val="tx2"/>
                          </a:solidFill>
                          <a:latin typeface="Myriad Pro"/>
                        </a:rPr>
                        <a:t>Eligible spouses and dependent children may be covered as well.</a:t>
                      </a:r>
                    </a:p>
                    <a:p>
                      <a:pPr marL="285750" indent="-285750" algn="l" rtl="0" eaLnBrk="1" fontAlgn="t" latinLnBrk="0" hangingPunct="1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Wingdings" panose="020B0604020202020204" pitchFamily="34" charset="0"/>
                        <a:buChar char="ü"/>
                      </a:pPr>
                      <a:r>
                        <a:rPr lang="en-US" sz="1800" kern="1200" dirty="0">
                          <a:solidFill>
                            <a:schemeClr val="tx2"/>
                          </a:solidFill>
                          <a:latin typeface="Myriad Pro"/>
                        </a:rPr>
                        <a:t>To help you learn more about your supplemental benefits options and determine which plans may be right for you, we invite you to attend an Information Session. </a:t>
                      </a:r>
                    </a:p>
                    <a:p>
                      <a:pPr marL="285750" lvl="0" indent="-285750" algn="l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Wingdings" panose="020B0604020202020204" pitchFamily="34" charset="0"/>
                        <a:buChar char="ü"/>
                      </a:pPr>
                      <a:r>
                        <a:rPr lang="en-US" sz="1800" kern="1200">
                          <a:solidFill>
                            <a:schemeClr val="tx2"/>
                          </a:solidFill>
                          <a:latin typeface="Myriad Pro"/>
                        </a:rPr>
                        <a:t>Visit </a:t>
                      </a:r>
                      <a:r>
                        <a:rPr lang="en-US" sz="1800" kern="1200" dirty="0">
                          <a:solidFill>
                            <a:schemeClr val="tx2"/>
                          </a:solidFill>
                          <a:latin typeface="Myriad Pro"/>
                          <a:hlinkClick r:id="rId3"/>
                        </a:rPr>
                        <a:t>ncretiree.com</a:t>
                      </a:r>
                      <a:r>
                        <a:rPr lang="en-US" sz="1800" kern="1200">
                          <a:solidFill>
                            <a:schemeClr val="tx2"/>
                          </a:solidFill>
                          <a:latin typeface="Myriad Pro"/>
                        </a:rPr>
                        <a:t> for the schedule.</a:t>
                      </a:r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866294"/>
                  </a:ext>
                </a:extLst>
              </a:tr>
            </a:tbl>
          </a:graphicData>
        </a:graphic>
      </p:graphicFrame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BC134AC5-89EF-1EE8-CCEB-A6F371C2FE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9" r="498" b="79737"/>
          <a:stretch>
            <a:fillRect/>
          </a:stretch>
        </p:blipFill>
        <p:spPr>
          <a:xfrm>
            <a:off x="2358" y="199"/>
            <a:ext cx="2796326" cy="6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571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15BA2AA0CFE24683EFF79071787AAC" ma:contentTypeVersion="13" ma:contentTypeDescription="Create a new document." ma:contentTypeScope="" ma:versionID="ba8d1a3a2844078e8cecace0d755a098">
  <xsd:schema xmlns:xsd="http://www.w3.org/2001/XMLSchema" xmlns:xs="http://www.w3.org/2001/XMLSchema" xmlns:p="http://schemas.microsoft.com/office/2006/metadata/properties" xmlns:ns3="1cc69b8e-40fa-4fb6-8aa9-1a2b3cb1f801" targetNamespace="http://schemas.microsoft.com/office/2006/metadata/properties" ma:root="true" ma:fieldsID="853550030d772446481ba14367d44f06" ns3:_="">
    <xsd:import namespace="1cc69b8e-40fa-4fb6-8aa9-1a2b3cb1f80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c69b8e-40fa-4fb6-8aa9-1a2b3cb1f80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cc69b8e-40fa-4fb6-8aa9-1a2b3cb1f801" xsi:nil="true"/>
  </documentManagement>
</p:properties>
</file>

<file path=customXml/itemProps1.xml><?xml version="1.0" encoding="utf-8"?>
<ds:datastoreItem xmlns:ds="http://schemas.openxmlformats.org/officeDocument/2006/customXml" ds:itemID="{21F82610-9EFE-45AE-AC21-57906E50C6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c69b8e-40fa-4fb6-8aa9-1a2b3cb1f8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075907-6FC7-4317-AE56-F17A4D3755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0B193D-6FCE-4AD5-9771-BEBA51B6CAB1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1cc69b8e-40fa-4fb6-8aa9-1a2b3cb1f801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33052</TotalTime>
  <Words>843</Words>
  <Application>Microsoft Office PowerPoint</Application>
  <PresentationFormat>On-screen Show (4:3)</PresentationFormat>
  <Paragraphs>89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Stevens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Stevens</dc:creator>
  <cp:lastModifiedBy>Jennifer Davis</cp:lastModifiedBy>
  <cp:revision>930</cp:revision>
  <dcterms:created xsi:type="dcterms:W3CDTF">2011-08-18T21:19:34Z</dcterms:created>
  <dcterms:modified xsi:type="dcterms:W3CDTF">2026-08-27T15:28:26Z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0x010100CA15BA2AA0CFE24683EFF79071787AAC</vt:lpwstr>
  </property>
</Properties>
</file>